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pdf" ContentType="application/pdf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PowerPoint_97_-_2003_Presentation2.bin" ContentType="application/vnd.openxmlformats-officedocument.oleObject"/>
  <Override PartName="/ppt/theme/theme2.xml" ContentType="application/vnd.openxmlformats-officedocument.theme+xml"/>
  <Override PartName="/ppt/slides/slide4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PowerPoint_97_-_2003_Presentation1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852" r:id="rId1"/>
    <p:sldMasterId id="2147483940" r:id="rId2"/>
  </p:sldMasterIdLst>
  <p:notesMasterIdLst>
    <p:notesMasterId r:id="rId43"/>
  </p:notesMasterIdLst>
  <p:handoutMasterIdLst>
    <p:handoutMasterId r:id="rId44"/>
  </p:handoutMasterIdLst>
  <p:sldIdLst>
    <p:sldId id="1312" r:id="rId3"/>
    <p:sldId id="1297" r:id="rId4"/>
    <p:sldId id="1296" r:id="rId5"/>
    <p:sldId id="1357" r:id="rId6"/>
    <p:sldId id="1298" r:id="rId7"/>
    <p:sldId id="1315" r:id="rId8"/>
    <p:sldId id="1358" r:id="rId9"/>
    <p:sldId id="1359" r:id="rId10"/>
    <p:sldId id="1336" r:id="rId11"/>
    <p:sldId id="1332" r:id="rId12"/>
    <p:sldId id="1333" r:id="rId13"/>
    <p:sldId id="1334" r:id="rId14"/>
    <p:sldId id="1335" r:id="rId15"/>
    <p:sldId id="1337" r:id="rId16"/>
    <p:sldId id="1339" r:id="rId17"/>
    <p:sldId id="1318" r:id="rId18"/>
    <p:sldId id="1319" r:id="rId19"/>
    <p:sldId id="1294" r:id="rId20"/>
    <p:sldId id="1356" r:id="rId21"/>
    <p:sldId id="1340" r:id="rId22"/>
    <p:sldId id="1360" r:id="rId23"/>
    <p:sldId id="1275" r:id="rId24"/>
    <p:sldId id="1338" r:id="rId25"/>
    <p:sldId id="1342" r:id="rId26"/>
    <p:sldId id="1341" r:id="rId27"/>
    <p:sldId id="1350" r:id="rId28"/>
    <p:sldId id="1351" r:id="rId29"/>
    <p:sldId id="1343" r:id="rId30"/>
    <p:sldId id="1344" r:id="rId31"/>
    <p:sldId id="1347" r:id="rId32"/>
    <p:sldId id="1352" r:id="rId33"/>
    <p:sldId id="1353" r:id="rId34"/>
    <p:sldId id="1345" r:id="rId35"/>
    <p:sldId id="1355" r:id="rId36"/>
    <p:sldId id="1346" r:id="rId37"/>
    <p:sldId id="1354" r:id="rId38"/>
    <p:sldId id="1309" r:id="rId39"/>
    <p:sldId id="1310" r:id="rId40"/>
    <p:sldId id="1311" r:id="rId41"/>
    <p:sldId id="1308" r:id="rId42"/>
  </p:sldIdLst>
  <p:sldSz cx="9144000" cy="6858000" type="screen4x3"/>
  <p:notesSz cx="7315200" cy="9601200"/>
  <p:defaultTextStyle>
    <a:defPPr>
      <a:defRPr lang="en-US"/>
    </a:defPPr>
    <a:lvl1pPr algn="r" rtl="0" eaLnBrk="0" fontAlgn="base" hangingPunct="0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Nokia Sans Wide" pitchFamily="34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Nokia Sans Wide" pitchFamily="34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Nokia Sans Wide" pitchFamily="34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Nokia Sans Wide" pitchFamily="34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Nokia Sans Wide" pitchFamily="3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Nokia Sans Wide" pitchFamily="3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Nokia Sans Wide" pitchFamily="3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Nokia Sans Wide" pitchFamily="3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Nokia Sans Wide" pitchFamily="34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rgbClr val="FF0000"/>
    </p:penClr>
  </p:showPr>
  <p:clrMru>
    <a:srgbClr val="CC3399"/>
    <a:srgbClr val="B12A68"/>
    <a:srgbClr val="CC0000"/>
    <a:srgbClr val="0000FF"/>
    <a:srgbClr val="993366"/>
    <a:srgbClr val="00B0F0"/>
    <a:srgbClr val="D50909"/>
    <a:srgbClr val="F891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784" y="-112"/>
      </p:cViewPr>
      <p:guideLst>
        <p:guide orient="horz" pos="624"/>
        <p:guide pos="9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52"/>
    </p:cViewPr>
  </p:sorterViewPr>
  <p:notesViewPr>
    <p:cSldViewPr snapToObjects="1">
      <p:cViewPr varScale="1">
        <p:scale>
          <a:sx n="86" d="100"/>
          <a:sy n="86" d="100"/>
        </p:scale>
        <p:origin x="-174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3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3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3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300">
                <a:effectLst/>
                <a:latin typeface="Times" charset="0"/>
              </a:defRPr>
            </a:lvl1pPr>
          </a:lstStyle>
          <a:p>
            <a:pPr>
              <a:defRPr/>
            </a:pPr>
            <a:fld id="{26C0312E-2CAA-8B49-8728-ED2EC13FE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300" noProof="1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300" noProof="1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noProof="1"/>
              <a:t>Click to edit Master text styles</a:t>
            </a:r>
          </a:p>
          <a:p>
            <a:pPr lvl="0"/>
            <a:r>
              <a:rPr noProof="1"/>
              <a:t>Second level</a:t>
            </a:r>
          </a:p>
          <a:p>
            <a:pPr lvl="0"/>
            <a:r>
              <a:rPr noProof="1"/>
              <a:t>Third level</a:t>
            </a:r>
          </a:p>
          <a:p>
            <a:pPr lvl="0"/>
            <a:r>
              <a:rPr noProof="1"/>
              <a:t>Fourth level</a:t>
            </a:r>
          </a:p>
          <a:p>
            <a:pPr lvl="0"/>
            <a:r>
              <a:rPr noProof="1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300" noProof="1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300" noProof="1">
                <a:effectLst/>
                <a:latin typeface="Times" charset="0"/>
              </a:defRPr>
            </a:lvl1pPr>
          </a:lstStyle>
          <a:p>
            <a:pPr>
              <a:defRPr/>
            </a:pPr>
            <a:fld id="{B4849A5C-8791-2643-B633-729001A110C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/>
            </a:pPr>
            <a:fld id="{217004BA-E715-704B-94F6-010E280834FA}" type="slidenum">
              <a:rPr sz="1300" noProof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pPr>
                <a:lnSpc>
                  <a:spcPct val="100000"/>
                </a:lnSpc>
                <a:defRPr/>
              </a:pPr>
              <a:t>1</a:t>
            </a:fld>
            <a:endParaRPr sz="1300" noProof="1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Notes here.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DEDE075E-86C2-3945-A568-6A827C63E6A1}" type="slidenum">
              <a:rPr sz="1300" noProof="1">
                <a:effectLst/>
                <a:latin typeface="Times" charset="0"/>
              </a:rPr>
              <a:pPr>
                <a:lnSpc>
                  <a:spcPct val="100000"/>
                </a:lnSpc>
              </a:pPr>
              <a:t>14</a:t>
            </a:fld>
            <a:endParaRPr sz="1300" noProof="1">
              <a:effectLst/>
              <a:latin typeface="Times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A5FD861B-6FA4-064E-A48E-C22722E4B1CC}" type="slidenum">
              <a:rPr sz="1300" noProof="1">
                <a:effectLst/>
                <a:latin typeface="Times" charset="0"/>
              </a:rPr>
              <a:pPr>
                <a:lnSpc>
                  <a:spcPct val="100000"/>
                </a:lnSpc>
              </a:pPr>
              <a:t>18</a:t>
            </a:fld>
            <a:endParaRPr sz="1300" noProof="1">
              <a:effectLst/>
              <a:latin typeface="Times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38" tIns="47568" rIns="95138" bIns="47568" anchor="b">
            <a:prstTxWarp prst="textNoShape">
              <a:avLst/>
            </a:prstTxWarp>
          </a:bodyPr>
          <a:lstStyle/>
          <a:p>
            <a:pPr defTabSz="949325" eaLnBrk="1" hangingPunct="1">
              <a:lnSpc>
                <a:spcPct val="100000"/>
              </a:lnSpc>
              <a:defRPr/>
            </a:pPr>
            <a:fld id="{47B39E25-F7F9-2943-B870-983F67B2D58B}" type="slidenum"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pPr defTabSz="949325" eaLnBrk="1" hangingPunct="1">
                <a:lnSpc>
                  <a:spcPct val="100000"/>
                </a:lnSpc>
                <a:defRPr/>
              </a:pPr>
              <a:t>2</a:t>
            </a:fld>
            <a:endParaRPr lang="en-US" sz="13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38" tIns="47568" rIns="95138" bIns="47568"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900">
                <a:latin typeface="Nokia Sans Wide" pitchFamily="34" charset="0"/>
                <a:ea typeface="ＭＳ Ｐゴシック" charset="-128"/>
                <a:cs typeface="ＭＳ Ｐゴシック" charset="-128"/>
              </a:rPr>
              <a:t>Todays session is very straightforward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9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900">
                <a:latin typeface="Nokia Sans Wide" pitchFamily="34" charset="0"/>
                <a:ea typeface="ＭＳ Ｐゴシック" charset="-128"/>
                <a:cs typeface="ＭＳ Ｐゴシック" charset="-128"/>
              </a:rPr>
              <a:t>Bullets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9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900">
                <a:latin typeface="Nokia Sans Wide" pitchFamily="34" charset="0"/>
                <a:ea typeface="ＭＳ Ｐゴシック" charset="-128"/>
                <a:cs typeface="ＭＳ Ｐゴシック" charset="-128"/>
              </a:rPr>
              <a:t>During todays session you may submit questions at any point during the presentation by using the Q&amp;A box on the lower right of your webex screen.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9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900">
                <a:latin typeface="Nokia Sans Wide" pitchFamily="34" charset="0"/>
                <a:ea typeface="ＭＳ Ｐゴシック" charset="-128"/>
                <a:cs typeface="ＭＳ Ｐゴシック" charset="-128"/>
              </a:rPr>
              <a:t>At the end of todays session we will address each question in the order they were received.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9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900">
                <a:latin typeface="Nokia Sans Wide" pitchFamily="34" charset="0"/>
                <a:ea typeface="ＭＳ Ｐゴシック" charset="-128"/>
                <a:cs typeface="ＭＳ Ｐゴシック" charset="-128"/>
              </a:rPr>
              <a:t>Contact information is provided at the end of this presentation. For additional questions please feel free to contact us directly.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9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9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7BF18777-B8A4-5A46-A601-728D84516645}" type="slidenum">
              <a:rPr sz="1300" noProof="1">
                <a:effectLst/>
                <a:latin typeface="Times" charset="0"/>
              </a:rPr>
              <a:pPr>
                <a:lnSpc>
                  <a:spcPct val="100000"/>
                </a:lnSpc>
              </a:pPr>
              <a:t>20</a:t>
            </a:fld>
            <a:endParaRPr sz="1300" noProof="1">
              <a:effectLst/>
              <a:latin typeface="Times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2C8E39B8-FCEB-A845-B994-A6B8A68DE731}" type="slidenum">
              <a:rPr sz="1300" noProof="1">
                <a:effectLst/>
                <a:latin typeface="Times" charset="0"/>
              </a:rPr>
              <a:pPr>
                <a:lnSpc>
                  <a:spcPct val="100000"/>
                </a:lnSpc>
              </a:pPr>
              <a:t>21</a:t>
            </a:fld>
            <a:endParaRPr sz="1300" noProof="1">
              <a:effectLst/>
              <a:latin typeface="Times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B31BDCCD-FC6B-C945-9977-F184AA56473D}" type="slidenum">
              <a:rPr sz="1300" noProof="1">
                <a:effectLst/>
                <a:latin typeface="Times" charset="0"/>
              </a:rPr>
              <a:pPr>
                <a:lnSpc>
                  <a:spcPct val="100000"/>
                </a:lnSpc>
              </a:pPr>
              <a:t>24</a:t>
            </a:fld>
            <a:endParaRPr sz="1300" noProof="1">
              <a:effectLst/>
              <a:latin typeface="Times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388F43F1-DEA4-344E-84BB-D4C1A967310C}" type="slidenum">
              <a:rPr sz="1300" noProof="1">
                <a:effectLst/>
                <a:latin typeface="Times" charset="0"/>
              </a:rPr>
              <a:pPr>
                <a:lnSpc>
                  <a:spcPct val="100000"/>
                </a:lnSpc>
              </a:pPr>
              <a:t>25</a:t>
            </a:fld>
            <a:endParaRPr sz="1300" noProof="1">
              <a:effectLst/>
              <a:latin typeface="Times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/>
            </a:pPr>
            <a:fld id="{4488AF3C-355C-CA41-9C01-F141C9657C90}" type="slidenum">
              <a:rPr sz="1300" noProof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pPr>
                <a:lnSpc>
                  <a:spcPct val="100000"/>
                </a:lnSpc>
                <a:defRPr/>
              </a:pPr>
              <a:t>28</a:t>
            </a:fld>
            <a:endParaRPr sz="1300" noProof="1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/>
            </a:pPr>
            <a:fld id="{C237CF40-FFF6-B843-8782-B07792874569}" type="slidenum">
              <a:rPr sz="1300" noProof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pPr>
                <a:lnSpc>
                  <a:spcPct val="100000"/>
                </a:lnSpc>
                <a:defRPr/>
              </a:pPr>
              <a:t>29</a:t>
            </a:fld>
            <a:endParaRPr sz="1300" noProof="1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119A7-AB58-CE46-87F4-F066549647DB}" type="slidenum">
              <a:rPr smtClean="0"/>
              <a:pPr/>
              <a:t>33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38" tIns="47568" rIns="95138" bIns="47568" anchor="b">
            <a:prstTxWarp prst="textNoShape">
              <a:avLst/>
            </a:prstTxWarp>
          </a:bodyPr>
          <a:lstStyle/>
          <a:p>
            <a:pPr defTabSz="949325" eaLnBrk="1" hangingPunct="1">
              <a:lnSpc>
                <a:spcPct val="100000"/>
              </a:lnSpc>
              <a:defRPr/>
            </a:pPr>
            <a:fld id="{6B008101-54B8-1642-9E03-94914DD82FE7}" type="slidenum"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pPr defTabSz="949325" eaLnBrk="1" hangingPunct="1">
                <a:lnSpc>
                  <a:spcPct val="100000"/>
                </a:lnSpc>
                <a:defRPr/>
              </a:pPr>
              <a:t>3</a:t>
            </a:fld>
            <a:endParaRPr lang="en-US" sz="13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38" tIns="47568" rIns="95138" bIns="47568"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38" tIns="47568" rIns="95138" bIns="47568" anchor="b">
            <a:prstTxWarp prst="textNoShape">
              <a:avLst/>
            </a:prstTxWarp>
          </a:bodyPr>
          <a:lstStyle/>
          <a:p>
            <a:pPr defTabSz="949325" eaLnBrk="1" hangingPunct="1">
              <a:lnSpc>
                <a:spcPct val="100000"/>
              </a:lnSpc>
              <a:defRPr/>
            </a:pPr>
            <a:fld id="{994E7BEB-4D9F-2A43-81EF-E60543972981}" type="slidenum"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pPr defTabSz="949325" eaLnBrk="1" hangingPunct="1">
                <a:lnSpc>
                  <a:spcPct val="100000"/>
                </a:lnSpc>
                <a:defRPr/>
              </a:pPr>
              <a:t>40</a:t>
            </a:fld>
            <a:endParaRPr lang="en-US" sz="13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Text Box 3"/>
          <p:cNvSpPr>
            <a:spLocks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wrap="none" lIns="95138" tIns="47568" rIns="95138" bIns="47568" anchor="ctr"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How do I get an eval copy of the software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Can you share any whitepapers on this technology?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What is the price?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Our dedicated server price is based upon CPU</a:t>
            </a:r>
            <a:r>
              <a:rPr lang="ja-JP" alt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s and the size of the cluster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The monthly subscription starts at $125 list for a 2 node.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Virtual Private Clusters are priced differently and I would be glad to discuss this off-line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Is the entire database kept in memory?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Can I make schema changes while the cluster is running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>
                <a:latin typeface="Nokia Sans Wide" pitchFamily="34" charset="0"/>
                <a:ea typeface="ＭＳ Ｐゴシック" charset="-128"/>
                <a:cs typeface="ＭＳ Ｐゴシック" charset="-128"/>
              </a:rPr>
              <a:t>How do you differ from Veritas Cluster Server?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100">
              <a:latin typeface="Nokia Sans Wide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oleObject" Target="../embeddings/Microsoft_PowerPoint_97_-_2003_Presentation1.bin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_-_2003_Presentation2.bin"/><Relationship Id="rId4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aster Background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7772400" y="6124575"/>
            <a:ext cx="17240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8600" y="6497638"/>
            <a:ext cx="944880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 defTabSz="403225">
              <a:defRPr/>
            </a:pPr>
            <a:r>
              <a:rPr lang="en-US" sz="800" b="1">
                <a:effectLst/>
                <a:latin typeface="Arial" charset="0"/>
              </a:rPr>
              <a:t>©</a:t>
            </a:r>
            <a:r>
              <a:rPr lang="en-US" sz="800" b="1" i="1">
                <a:effectLst/>
                <a:latin typeface="Arial" charset="0"/>
              </a:rPr>
              <a:t> </a:t>
            </a:r>
            <a:r>
              <a:rPr lang="en-US" sz="800">
                <a:effectLst/>
                <a:latin typeface="Arial" charset="0"/>
              </a:rPr>
              <a:t>Continuent 2010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6413500"/>
            <a:ext cx="15509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279775" y="4189413"/>
            <a:ext cx="5864225" cy="481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4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275013" y="4683125"/>
            <a:ext cx="5868987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 advTm="450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ABEE-DF5F-B04F-A44C-92C2E7494894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10F0-98AF-A64E-AB84-1A373736D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C1F0-AEFE-6542-B725-0C36DFB443D6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5A4F9-94F1-E641-A514-173DBA617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3E84-0B19-5444-A7A3-85F6759DE091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89A0-4D2B-CF47-A446-52A629A16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7F5E-8572-F24C-8266-DDA0D1CE900D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5C94-EF02-7D4D-9CDF-590E1B253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8619-39AA-A540-926E-D800AF4946A6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E4EC-FE33-5F42-AB07-7D1E3A79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ackground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73913" y="6124575"/>
            <a:ext cx="15922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6502400"/>
            <a:ext cx="457200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 defTabSz="403225">
              <a:defRPr/>
            </a:pPr>
            <a:r>
              <a:rPr lang="en-US" sz="800">
                <a:effectLst/>
              </a:rPr>
              <a:t>©</a:t>
            </a:r>
            <a:r>
              <a:rPr lang="en-US" sz="800" i="1">
                <a:effectLst/>
              </a:rPr>
              <a:t> </a:t>
            </a:r>
            <a:r>
              <a:rPr lang="en-US" sz="800">
                <a:effectLst/>
              </a:rPr>
              <a:t>Continuent 2010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9570" r:id="rId5" imgW="0" imgH="0" progId="PowerPoint.Show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12A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450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73913" y="6124575"/>
            <a:ext cx="15922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0594" r:id="rId3" imgW="0" imgH="0" progId="PowerPoint.Show.8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6502400"/>
            <a:ext cx="457200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 defTabSz="403225">
              <a:defRPr/>
            </a:pPr>
            <a:r>
              <a:rPr lang="en-US" sz="800">
                <a:effectLst/>
              </a:rPr>
              <a:t>©</a:t>
            </a:r>
            <a:r>
              <a:rPr lang="en-US" sz="800" i="1">
                <a:effectLst/>
              </a:rPr>
              <a:t> </a:t>
            </a:r>
            <a:r>
              <a:rPr lang="en-US" sz="800">
                <a:effectLst/>
              </a:rPr>
              <a:t>Continuent 2010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2275" y="228600"/>
            <a:ext cx="8270875" cy="685800"/>
          </a:xfrm>
        </p:spPr>
        <p:txBody>
          <a:bodyPr/>
          <a:lstStyle>
            <a:lvl1pPr>
              <a:defRPr>
                <a:solidFill>
                  <a:srgbClr val="B12A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Tm="450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9C87-E799-734D-8900-B0B3CC611B94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0B23-FCE1-184B-9218-2149F74FB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EDBC-01B3-EA4E-A2E7-D4B65B5545EF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D9D5-EBEF-6244-B4D5-5A5B5AE05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5A49-94E0-DA4A-B545-02BF020A61C7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E465-DAF9-AC43-BEC2-0B5E3936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7A83-8042-EB4E-9D7E-4DE2CDCAF7D6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EDAB-46EC-A740-B814-6601E368F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3763-4AF5-2D4B-B748-E93351F189AF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AD4A-16E7-7243-9E1C-1AE92B5EA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7AAB-48D2-F243-AD2D-4191A2B48542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F428-920A-3F47-875E-BF4C16FC1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28600"/>
            <a:ext cx="8270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143000"/>
            <a:ext cx="829945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</p:sldLayoutIdLst>
  <p:transition spd="slow" advTm="4500"/>
  <p:txStyles>
    <p:titleStyle>
      <a:lvl1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effectLst>
            <a:outerShdw blurRad="50800" dist="50800" dir="2700000" algn="tl" rotWithShape="0">
              <a:srgbClr val="000000">
                <a:alpha val="35000"/>
              </a:srgbClr>
            </a:outerShdw>
          </a:effectLst>
          <a:latin typeface="Arial" charset="0"/>
          <a:ea typeface="+mj-ea"/>
          <a:cs typeface="+mj-cs"/>
        </a:defRPr>
      </a:lvl1pPr>
      <a:lvl2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B12A6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itchFamily="-112" charset="0"/>
        </a:defRPr>
      </a:lvl6pPr>
      <a:lvl7pPr marL="9144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itchFamily="-112" charset="0"/>
        </a:defRPr>
      </a:lvl7pPr>
      <a:lvl8pPr marL="13716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itchFamily="-112" charset="0"/>
        </a:defRPr>
      </a:lvl8pPr>
      <a:lvl9pPr marL="18288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itchFamily="-112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B12A68"/>
        </a:buClr>
        <a:buChar char="/"/>
        <a:defRPr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B12A68"/>
        </a:buClr>
        <a:buSzPct val="100000"/>
        <a:buChar char="•"/>
        <a:defRPr sz="2000">
          <a:solidFill>
            <a:schemeClr val="tx1"/>
          </a:solidFill>
          <a:latin typeface="Arial" charset="0"/>
          <a:ea typeface="+mn-ea"/>
        </a:defRPr>
      </a:lvl2pPr>
      <a:lvl3pPr marL="114776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B12A68"/>
        </a:buClr>
        <a:buSzPct val="100000"/>
        <a:buChar char="•"/>
        <a:defRPr sz="1600">
          <a:solidFill>
            <a:schemeClr val="tx1"/>
          </a:solidFill>
          <a:latin typeface="Arial" charset="0"/>
          <a:ea typeface="+mn-ea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–"/>
        <a:defRPr sz="1400">
          <a:solidFill>
            <a:schemeClr val="tx1"/>
          </a:solidFill>
          <a:latin typeface="Arial" charset="0"/>
          <a:ea typeface="+mn-ea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Arial" charset="0"/>
          <a:ea typeface="+mn-ea"/>
        </a:defRPr>
      </a:lvl5pPr>
      <a:lvl6pPr marL="27432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32004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6576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4114800" indent="-280988" algn="l" defTabSz="762000" rtl="0" eaLnBrk="0" fontAlgn="base" hangingPunct="0">
        <a:spcBef>
          <a:spcPct val="20000"/>
        </a:spcBef>
        <a:spcAft>
          <a:spcPct val="0"/>
        </a:spcAft>
        <a:buClr>
          <a:srgbClr val="79333B"/>
        </a:buClr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BB18FD48-61A6-9A41-8E85-3BC40603FC7E}" type="datetime1">
              <a:rPr lang="en-US"/>
              <a:pPr>
                <a:defRPr/>
              </a:pPr>
              <a:t>4/16/11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okia Sans Wide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E882609E-9E28-C840-801B-612827E8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code.google.com/p/tungsten-replicator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inuent.com" TargetMode="External"/><Relationship Id="rId4" Type="http://schemas.openxmlformats.org/officeDocument/2006/relationships/hyperlink" Target="http://code.google.com/p/tungsten-replicator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ctrTitle" idx="4294967295"/>
          </p:nvPr>
        </p:nvSpPr>
        <p:spPr>
          <a:xfrm>
            <a:off x="3124200" y="1219200"/>
            <a:ext cx="5867400" cy="27432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Realizing 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Database-as-a-Service with 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Tungsten Enterprise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59" name="Subtitle 3"/>
          <p:cNvSpPr>
            <a:spLocks noGrp="1"/>
          </p:cNvSpPr>
          <p:nvPr>
            <p:ph type="subTitle" idx="4294967295"/>
          </p:nvPr>
        </p:nvSpPr>
        <p:spPr>
          <a:xfrm>
            <a:off x="4267200" y="4114800"/>
            <a:ext cx="4648200" cy="99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smtClean="0">
                <a:solidFill>
                  <a:schemeClr val="bg1"/>
                </a:solidFill>
              </a:rPr>
              <a:t>Edward Archibald</a:t>
            </a:r>
          </a:p>
          <a:p>
            <a:pPr marL="0" indent="0">
              <a:buFontTx/>
              <a:buNone/>
            </a:pPr>
            <a:r>
              <a:rPr lang="en-US" sz="1800" smtClean="0">
                <a:solidFill>
                  <a:schemeClr val="bg1"/>
                </a:solidFill>
              </a:rPr>
              <a:t>CTO</a:t>
            </a:r>
          </a:p>
          <a:p>
            <a:pPr marL="0" indent="0">
              <a:buFontTx/>
              <a:buNone/>
            </a:pPr>
            <a:r>
              <a:rPr lang="en-US" sz="1800" smtClean="0">
                <a:solidFill>
                  <a:schemeClr val="bg1"/>
                </a:solidFill>
              </a:rPr>
              <a:t>Continuent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rIns="79376"/>
          <a:lstStyle/>
          <a:p>
            <a:r>
              <a:rPr lang="en-US">
                <a:effectLst/>
              </a:rPr>
              <a:t>What Is Tungsten Replicator? </a:t>
            </a:r>
          </a:p>
        </p:txBody>
      </p:sp>
      <p:pic>
        <p:nvPicPr>
          <p:cNvPr id="37892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62000" y="1752600"/>
            <a:ext cx="7620000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u="sng">
                <a:latin typeface="Arial" charset="0"/>
              </a:rPr>
              <a:t>Tungsten Replicator</a:t>
            </a:r>
            <a:r>
              <a:rPr lang="en-US" sz="3200" b="1">
                <a:latin typeface="Arial" charset="0"/>
              </a:rPr>
              <a:t> is a fast, open-source replication engine for MySQL</a:t>
            </a:r>
            <a:endParaRPr lang="en-US" sz="2400" b="1">
              <a:latin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066800" y="3429000"/>
            <a:ext cx="6934200" cy="167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/>
              <a:t>GPL V2 license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/>
              <a:t>Written in Java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/>
              <a:t>Designed for speed and flexibility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</a:rPr>
              <a:t>Tungsten Replicator Features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275" y="990600"/>
            <a:ext cx="8299450" cy="5181600"/>
          </a:xfrm>
        </p:spPr>
        <p:txBody>
          <a:bodyPr/>
          <a:lstStyle/>
          <a:p>
            <a:r>
              <a:rPr lang="en-US"/>
              <a:t>Global transaction IDs</a:t>
            </a:r>
          </a:p>
          <a:p>
            <a:r>
              <a:rPr lang="en-US"/>
              <a:t>Transaction filters</a:t>
            </a:r>
          </a:p>
          <a:p>
            <a:r>
              <a:rPr lang="en-US"/>
              <a:t>Replicate from MySQL to PostgreSQL &amp; Oracle</a:t>
            </a:r>
          </a:p>
          <a:p>
            <a:r>
              <a:rPr lang="en-US"/>
              <a:t>Time-delay replication</a:t>
            </a:r>
          </a:p>
          <a:p>
            <a:r>
              <a:rPr lang="en-US"/>
              <a:t>Backup and restore integration</a:t>
            </a:r>
          </a:p>
          <a:p>
            <a:r>
              <a:rPr lang="en-US"/>
              <a:t>Cross-version replication:  5.5 -&gt; 5.1 -&gt; 5.0 -&gt; 4.1</a:t>
            </a:r>
          </a:p>
          <a:p>
            <a:r>
              <a:rPr lang="en-US"/>
              <a:t>Row and statement replication</a:t>
            </a:r>
          </a:p>
          <a:p>
            <a:r>
              <a:rPr lang="en-US"/>
              <a:t>Automatic consistency checks</a:t>
            </a:r>
          </a:p>
          <a:p>
            <a:r>
              <a:rPr lang="en-US"/>
              <a:t>Auto-provisioning</a:t>
            </a:r>
          </a:p>
          <a:p>
            <a:r>
              <a:rPr lang="en-US"/>
              <a:t>Multi-master replication</a:t>
            </a:r>
          </a:p>
          <a:p>
            <a:r>
              <a:rPr lang="en-US"/>
              <a:t>Parallel replication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oogle-tungst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50900"/>
            <a:ext cx="57912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effectLst/>
              </a:rPr>
              <a:t>Home Sweet Home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762000" y="5638800"/>
            <a:ext cx="775017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>
                <a:latin typeface="Arial" charset="0"/>
                <a:hlinkClick r:id="rId4"/>
              </a:rPr>
              <a:t>http://code.google.com/p/tungsten-replicator</a:t>
            </a: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40" name="Rectangle 4"/>
          <p:cNvSpPr>
            <a:spLocks noGrp="1" noChangeArrowheads="1"/>
          </p:cNvSpPr>
          <p:nvPr>
            <p:ph type="title" idx="4294967295"/>
          </p:nvPr>
        </p:nvSpPr>
        <p:spPr>
          <a:ln w="9525"/>
          <a:extLst>
            <a:ext uri="{909E8E84-426E-40dd-AFC4-6F175D3DCCD1}"/>
            <a:ext uri="{91240B29-F687-4f45-9708-019B960494DF}"/>
          </a:extLst>
        </p:spPr>
        <p:txBody>
          <a:bodyPr rIns="79376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Tungsten Replicator Architecture</a:t>
            </a:r>
          </a:p>
        </p:txBody>
      </p:sp>
      <p:grpSp>
        <p:nvGrpSpPr>
          <p:cNvPr id="44036" name="Group 5"/>
          <p:cNvGrpSpPr>
            <a:grpSpLocks/>
          </p:cNvGrpSpPr>
          <p:nvPr/>
        </p:nvGrpSpPr>
        <p:grpSpPr bwMode="auto">
          <a:xfrm>
            <a:off x="762000" y="1295400"/>
            <a:ext cx="1193800" cy="1016000"/>
            <a:chOff x="0" y="0"/>
            <a:chExt cx="752" cy="640"/>
          </a:xfrm>
        </p:grpSpPr>
        <p:sp>
          <p:nvSpPr>
            <p:cNvPr id="398342" name="AutoShape 6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43" name="Freeform 7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44" name="Rectangle 8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grpSp>
        <p:nvGrpSpPr>
          <p:cNvPr id="44037" name="Group 9"/>
          <p:cNvGrpSpPr>
            <a:grpSpLocks/>
          </p:cNvGrpSpPr>
          <p:nvPr/>
        </p:nvGrpSpPr>
        <p:grpSpPr bwMode="auto">
          <a:xfrm>
            <a:off x="3581400" y="1371600"/>
            <a:ext cx="1384300" cy="914400"/>
            <a:chOff x="0" y="0"/>
            <a:chExt cx="872" cy="576"/>
          </a:xfrm>
        </p:grpSpPr>
        <p:sp>
          <p:nvSpPr>
            <p:cNvPr id="398346" name="Rectangle 10"/>
            <p:cNvSpPr>
              <a:spLocks/>
            </p:cNvSpPr>
            <p:nvPr/>
          </p:nvSpPr>
          <p:spPr bwMode="auto">
            <a:xfrm>
              <a:off x="0" y="0"/>
              <a:ext cx="862" cy="576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1795" name="Rectangle 11"/>
            <p:cNvSpPr>
              <a:spLocks/>
            </p:cNvSpPr>
            <p:nvPr/>
          </p:nvSpPr>
          <p:spPr bwMode="auto">
            <a:xfrm>
              <a:off x="0" y="47"/>
              <a:ext cx="87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bIns="12700" anchor="ctr">
              <a:prstTxWarp prst="textNoShape">
                <a:avLst/>
              </a:prstTxWarp>
            </a:bodyPr>
            <a:lstStyle/>
            <a:p>
              <a:pPr marL="52388" algn="ctr" eaLnBrk="1" hangingPunct="1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Tungsten Replicator</a:t>
              </a:r>
            </a:p>
            <a:p>
              <a:pPr marL="52388" algn="ctr" eaLnBrk="1" hangingPunct="1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(replicator)</a:t>
              </a:r>
            </a:p>
          </p:txBody>
        </p:sp>
      </p:grpSp>
      <p:sp>
        <p:nvSpPr>
          <p:cNvPr id="398348" name="Rectangle 12"/>
          <p:cNvSpPr>
            <a:spLocks/>
          </p:cNvSpPr>
          <p:nvPr/>
        </p:nvSpPr>
        <p:spPr bwMode="auto">
          <a:xfrm>
            <a:off x="3810000" y="990600"/>
            <a:ext cx="909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Lucida Grande" charset="0"/>
                <a:sym typeface="Lucida Grande" charset="0"/>
              </a:rPr>
              <a:t>Master</a:t>
            </a:r>
          </a:p>
        </p:txBody>
      </p:sp>
      <p:sp>
        <p:nvSpPr>
          <p:cNvPr id="398349" name="Rectangle 13"/>
          <p:cNvSpPr>
            <a:spLocks/>
          </p:cNvSpPr>
          <p:nvPr/>
        </p:nvSpPr>
        <p:spPr bwMode="auto">
          <a:xfrm>
            <a:off x="5257800" y="5562600"/>
            <a:ext cx="704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Lucida Grande" charset="0"/>
                <a:sym typeface="Lucida Grande" charset="0"/>
              </a:rPr>
              <a:t>Slave</a:t>
            </a:r>
          </a:p>
        </p:txBody>
      </p:sp>
      <p:grpSp>
        <p:nvGrpSpPr>
          <p:cNvPr id="44040" name="Group 14"/>
          <p:cNvGrpSpPr>
            <a:grpSpLocks/>
          </p:cNvGrpSpPr>
          <p:nvPr/>
        </p:nvGrpSpPr>
        <p:grpSpPr bwMode="auto">
          <a:xfrm>
            <a:off x="741363" y="2819400"/>
            <a:ext cx="1162050" cy="836613"/>
            <a:chOff x="4" y="0"/>
            <a:chExt cx="732" cy="527"/>
          </a:xfrm>
        </p:grpSpPr>
        <p:sp>
          <p:nvSpPr>
            <p:cNvPr id="398351" name="AutoShape 15"/>
            <p:cNvSpPr>
              <a:spLocks/>
            </p:cNvSpPr>
            <p:nvPr/>
          </p:nvSpPr>
          <p:spPr bwMode="auto">
            <a:xfrm>
              <a:off x="16" y="0"/>
              <a:ext cx="720" cy="52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52" name="Freeform 16"/>
            <p:cNvSpPr>
              <a:spLocks/>
            </p:cNvSpPr>
            <p:nvPr/>
          </p:nvSpPr>
          <p:spPr bwMode="auto">
            <a:xfrm>
              <a:off x="67" y="89"/>
              <a:ext cx="569" cy="31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53" name="AutoShape 17"/>
            <p:cNvSpPr>
              <a:spLocks/>
            </p:cNvSpPr>
            <p:nvPr/>
          </p:nvSpPr>
          <p:spPr bwMode="auto">
            <a:xfrm>
              <a:off x="115" y="44"/>
              <a:ext cx="568" cy="30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1793" name="Rectangle 18"/>
            <p:cNvSpPr>
              <a:spLocks/>
            </p:cNvSpPr>
            <p:nvPr/>
          </p:nvSpPr>
          <p:spPr bwMode="auto">
            <a:xfrm>
              <a:off x="4" y="154"/>
              <a:ext cx="646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>
                <a:defRPr/>
              </a:pPr>
              <a:r>
                <a:rPr lang="en-US">
                  <a:latin typeface="Lucida Grande" charset="0"/>
                  <a:sym typeface="Lucida Grande" charset="0"/>
                </a:rPr>
                <a:t>Binlogs</a:t>
              </a:r>
            </a:p>
          </p:txBody>
        </p:sp>
      </p:grpSp>
      <p:grpSp>
        <p:nvGrpSpPr>
          <p:cNvPr id="44041" name="Group 19"/>
          <p:cNvGrpSpPr>
            <a:grpSpLocks/>
          </p:cNvGrpSpPr>
          <p:nvPr/>
        </p:nvGrpSpPr>
        <p:grpSpPr bwMode="auto">
          <a:xfrm>
            <a:off x="3482975" y="2819400"/>
            <a:ext cx="1468438" cy="836613"/>
            <a:chOff x="3" y="0"/>
            <a:chExt cx="925" cy="527"/>
          </a:xfrm>
        </p:grpSpPr>
        <p:sp>
          <p:nvSpPr>
            <p:cNvPr id="398356" name="AutoShape 20"/>
            <p:cNvSpPr>
              <a:spLocks/>
            </p:cNvSpPr>
            <p:nvPr/>
          </p:nvSpPr>
          <p:spPr bwMode="auto">
            <a:xfrm>
              <a:off x="16" y="0"/>
              <a:ext cx="912" cy="52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57" name="Freeform 21"/>
            <p:cNvSpPr>
              <a:spLocks/>
            </p:cNvSpPr>
            <p:nvPr/>
          </p:nvSpPr>
          <p:spPr bwMode="auto">
            <a:xfrm>
              <a:off x="80" y="89"/>
              <a:ext cx="721" cy="31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58" name="AutoShape 22"/>
            <p:cNvSpPr>
              <a:spLocks/>
            </p:cNvSpPr>
            <p:nvPr/>
          </p:nvSpPr>
          <p:spPr bwMode="auto">
            <a:xfrm>
              <a:off x="141" y="44"/>
              <a:ext cx="719" cy="30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1789" name="Rectangle 23"/>
            <p:cNvSpPr>
              <a:spLocks/>
            </p:cNvSpPr>
            <p:nvPr/>
          </p:nvSpPr>
          <p:spPr bwMode="auto">
            <a:xfrm>
              <a:off x="3" y="102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>
                <a:defRPr/>
              </a:pPr>
              <a:r>
                <a:rPr lang="en-US" sz="1600">
                  <a:latin typeface="Lucida Grande" charset="0"/>
                  <a:sym typeface="Lucida Grande" charset="0"/>
                </a:rPr>
                <a:t>Transaction</a:t>
              </a:r>
            </a:p>
            <a:p>
              <a:pPr marL="14288" algn="ctr" eaLnBrk="1" hangingPunct="1">
                <a:defRPr/>
              </a:pPr>
              <a:r>
                <a:rPr lang="en-US" sz="1600">
                  <a:latin typeface="Lucida Grande" charset="0"/>
                  <a:sym typeface="Lucida Grande" charset="0"/>
                </a:rPr>
                <a:t>History Log</a:t>
              </a:r>
            </a:p>
          </p:txBody>
        </p:sp>
      </p:grp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4267200" y="2286000"/>
            <a:ext cx="158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pitchFamily="-96" charset="-128"/>
              <a:cs typeface="+mn-cs"/>
            </a:endParaRPr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1981200" y="1676400"/>
            <a:ext cx="1600200" cy="1588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pitchFamily="-96" charset="-128"/>
              <a:cs typeface="+mn-cs"/>
            </a:endParaRPr>
          </a:p>
        </p:txBody>
      </p:sp>
      <p:sp>
        <p:nvSpPr>
          <p:cNvPr id="31755" name="Rectangle 26"/>
          <p:cNvSpPr>
            <a:spLocks/>
          </p:cNvSpPr>
          <p:nvPr/>
        </p:nvSpPr>
        <p:spPr bwMode="auto">
          <a:xfrm>
            <a:off x="3155950" y="3657600"/>
            <a:ext cx="2343150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eaLnBrk="1" hangingPunct="1">
              <a:defRPr/>
            </a:pPr>
            <a:r>
              <a:rPr lang="en-US" sz="1400">
                <a:latin typeface="Lucida Grande" charset="0"/>
                <a:sym typeface="Lucida Grande" charset="0"/>
              </a:rPr>
              <a:t>(Transactions + Metadata)</a:t>
            </a:r>
          </a:p>
        </p:txBody>
      </p:sp>
      <p:grpSp>
        <p:nvGrpSpPr>
          <p:cNvPr id="44045" name="Group 27"/>
          <p:cNvGrpSpPr>
            <a:grpSpLocks/>
          </p:cNvGrpSpPr>
          <p:nvPr/>
        </p:nvGrpSpPr>
        <p:grpSpPr bwMode="auto">
          <a:xfrm>
            <a:off x="6781800" y="1217613"/>
            <a:ext cx="1293813" cy="914400"/>
            <a:chOff x="0" y="0"/>
            <a:chExt cx="815" cy="575"/>
          </a:xfrm>
        </p:grpSpPr>
        <p:sp>
          <p:nvSpPr>
            <p:cNvPr id="398364" name="AutoShape 28"/>
            <p:cNvSpPr>
              <a:spLocks/>
            </p:cNvSpPr>
            <p:nvPr/>
          </p:nvSpPr>
          <p:spPr bwMode="auto">
            <a:xfrm>
              <a:off x="0" y="0"/>
              <a:ext cx="815" cy="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1785" name="Rectangle 29"/>
            <p:cNvSpPr>
              <a:spLocks/>
            </p:cNvSpPr>
            <p:nvPr/>
          </p:nvSpPr>
          <p:spPr bwMode="auto">
            <a:xfrm>
              <a:off x="44" y="67"/>
              <a:ext cx="72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>
                <a:defRPr/>
              </a:pPr>
              <a:r>
                <a:rPr lang="en-US" sz="1600">
                  <a:latin typeface="Lucida Grande" charset="0"/>
                  <a:sym typeface="Lucida Grande" charset="0"/>
                </a:rPr>
                <a:t>replicator.</a:t>
              </a:r>
            </a:p>
            <a:p>
              <a:pPr marL="14288" algn="ctr" eaLnBrk="1" hangingPunct="1">
                <a:defRPr/>
              </a:pPr>
              <a:r>
                <a:rPr lang="en-US" sz="1600">
                  <a:latin typeface="Lucida Grande" charset="0"/>
                  <a:sym typeface="Lucida Grande" charset="0"/>
                </a:rPr>
                <a:t>properties</a:t>
              </a:r>
            </a:p>
          </p:txBody>
        </p:sp>
      </p:grpSp>
      <p:sp>
        <p:nvSpPr>
          <p:cNvPr id="398366" name="Line 30"/>
          <p:cNvSpPr>
            <a:spLocks noChangeShapeType="1"/>
          </p:cNvSpPr>
          <p:nvPr/>
        </p:nvSpPr>
        <p:spPr bwMode="auto">
          <a:xfrm flipH="1">
            <a:off x="4953000" y="1676400"/>
            <a:ext cx="1828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pitchFamily="-96" charset="-128"/>
              <a:cs typeface="+mn-cs"/>
            </a:endParaRPr>
          </a:p>
        </p:txBody>
      </p:sp>
      <p:sp>
        <p:nvSpPr>
          <p:cNvPr id="31758" name="Rectangle 31"/>
          <p:cNvSpPr>
            <a:spLocks/>
          </p:cNvSpPr>
          <p:nvPr/>
        </p:nvSpPr>
        <p:spPr bwMode="auto">
          <a:xfrm>
            <a:off x="6572250" y="938213"/>
            <a:ext cx="2271713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eaLnBrk="1" hangingPunct="1">
              <a:defRPr/>
            </a:pPr>
            <a:r>
              <a:rPr lang="en-US" sz="1400">
                <a:latin typeface="Lucida Grande" charset="0"/>
                <a:sym typeface="Lucida Grande" charset="0"/>
              </a:rPr>
              <a:t>(Replicator configuration)</a:t>
            </a:r>
          </a:p>
        </p:txBody>
      </p:sp>
      <p:grpSp>
        <p:nvGrpSpPr>
          <p:cNvPr id="44048" name="Group 32"/>
          <p:cNvGrpSpPr>
            <a:grpSpLocks/>
          </p:cNvGrpSpPr>
          <p:nvPr/>
        </p:nvGrpSpPr>
        <p:grpSpPr bwMode="auto">
          <a:xfrm>
            <a:off x="7620000" y="4953000"/>
            <a:ext cx="1193800" cy="1016000"/>
            <a:chOff x="0" y="0"/>
            <a:chExt cx="752" cy="640"/>
          </a:xfrm>
        </p:grpSpPr>
        <p:sp>
          <p:nvSpPr>
            <p:cNvPr id="398369" name="AutoShape 33"/>
            <p:cNvSpPr>
              <a:spLocks/>
            </p:cNvSpPr>
            <p:nvPr/>
          </p:nvSpPr>
          <p:spPr bwMode="auto">
            <a:xfrm>
              <a:off x="0" y="0"/>
              <a:ext cx="752" cy="6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336699"/>
                </a:gs>
                <a:gs pos="60001">
                  <a:srgbClr val="D9D9D9"/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0" name="Freeform 34"/>
            <p:cNvSpPr>
              <a:spLocks/>
            </p:cNvSpPr>
            <p:nvPr/>
          </p:nvSpPr>
          <p:spPr bwMode="auto">
            <a:xfrm>
              <a:off x="0" y="100"/>
              <a:ext cx="752" cy="1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2160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1" name="Rectangle 35"/>
            <p:cNvSpPr>
              <a:spLocks/>
            </p:cNvSpPr>
            <p:nvPr/>
          </p:nvSpPr>
          <p:spPr bwMode="auto">
            <a:xfrm>
              <a:off x="81" y="266"/>
              <a:ext cx="6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25400" tIns="25400" bIns="254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Lucida Grande" charset="0"/>
                  <a:sym typeface="Lucida Grande" charset="0"/>
                </a:rPr>
                <a:t>MySQL</a:t>
              </a:r>
            </a:p>
          </p:txBody>
        </p:sp>
      </p:grpSp>
      <p:grpSp>
        <p:nvGrpSpPr>
          <p:cNvPr id="44049" name="Group 36"/>
          <p:cNvGrpSpPr>
            <a:grpSpLocks/>
          </p:cNvGrpSpPr>
          <p:nvPr/>
        </p:nvGrpSpPr>
        <p:grpSpPr bwMode="auto">
          <a:xfrm>
            <a:off x="5029200" y="4495800"/>
            <a:ext cx="1384300" cy="914400"/>
            <a:chOff x="0" y="0"/>
            <a:chExt cx="872" cy="576"/>
          </a:xfrm>
        </p:grpSpPr>
        <p:sp>
          <p:nvSpPr>
            <p:cNvPr id="398373" name="Rectangle 37"/>
            <p:cNvSpPr>
              <a:spLocks/>
            </p:cNvSpPr>
            <p:nvPr/>
          </p:nvSpPr>
          <p:spPr bwMode="auto">
            <a:xfrm>
              <a:off x="0" y="0"/>
              <a:ext cx="862" cy="576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1780" name="Rectangle 38"/>
            <p:cNvSpPr>
              <a:spLocks/>
            </p:cNvSpPr>
            <p:nvPr/>
          </p:nvSpPr>
          <p:spPr bwMode="auto">
            <a:xfrm>
              <a:off x="0" y="48"/>
              <a:ext cx="87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bIns="12700" anchor="ctr">
              <a:prstTxWarp prst="textNoShape">
                <a:avLst/>
              </a:prstTxWarp>
            </a:bodyPr>
            <a:lstStyle/>
            <a:p>
              <a:pPr marL="52388" algn="ctr" eaLnBrk="1" hangingPunct="1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Tungsten Replicator</a:t>
              </a:r>
            </a:p>
            <a:p>
              <a:pPr marL="52388" algn="ctr" eaLnBrk="1" hangingPunct="1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(replicator)</a:t>
              </a:r>
            </a:p>
          </p:txBody>
        </p:sp>
      </p:grpSp>
      <p:grpSp>
        <p:nvGrpSpPr>
          <p:cNvPr id="44050" name="Group 39"/>
          <p:cNvGrpSpPr>
            <a:grpSpLocks/>
          </p:cNvGrpSpPr>
          <p:nvPr/>
        </p:nvGrpSpPr>
        <p:grpSpPr bwMode="auto">
          <a:xfrm>
            <a:off x="2873375" y="4343400"/>
            <a:ext cx="1468438" cy="836613"/>
            <a:chOff x="3" y="0"/>
            <a:chExt cx="925" cy="527"/>
          </a:xfrm>
        </p:grpSpPr>
        <p:sp>
          <p:nvSpPr>
            <p:cNvPr id="398376" name="AutoShape 40"/>
            <p:cNvSpPr>
              <a:spLocks/>
            </p:cNvSpPr>
            <p:nvPr/>
          </p:nvSpPr>
          <p:spPr bwMode="auto">
            <a:xfrm>
              <a:off x="16" y="0"/>
              <a:ext cx="912" cy="52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7" name="Freeform 41"/>
            <p:cNvSpPr>
              <a:spLocks/>
            </p:cNvSpPr>
            <p:nvPr/>
          </p:nvSpPr>
          <p:spPr bwMode="auto">
            <a:xfrm>
              <a:off x="80" y="89"/>
              <a:ext cx="721" cy="31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98378" name="AutoShape 42"/>
            <p:cNvSpPr>
              <a:spLocks/>
            </p:cNvSpPr>
            <p:nvPr/>
          </p:nvSpPr>
          <p:spPr bwMode="auto">
            <a:xfrm>
              <a:off x="141" y="44"/>
              <a:ext cx="719" cy="30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1778" name="Rectangle 43"/>
            <p:cNvSpPr>
              <a:spLocks/>
            </p:cNvSpPr>
            <p:nvPr/>
          </p:nvSpPr>
          <p:spPr bwMode="auto">
            <a:xfrm>
              <a:off x="3" y="102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>
                <a:defRPr/>
              </a:pPr>
              <a:r>
                <a:rPr lang="en-US" sz="1600">
                  <a:latin typeface="Lucida Grande" charset="0"/>
                  <a:sym typeface="Lucida Grande" charset="0"/>
                </a:rPr>
                <a:t>Transaction</a:t>
              </a:r>
            </a:p>
            <a:p>
              <a:pPr marL="14288" algn="ctr" eaLnBrk="1" hangingPunct="1">
                <a:defRPr/>
              </a:pPr>
              <a:r>
                <a:rPr lang="en-US" sz="1600">
                  <a:latin typeface="Lucida Grande" charset="0"/>
                  <a:sym typeface="Lucida Grande" charset="0"/>
                </a:rPr>
                <a:t>History Log</a:t>
              </a:r>
            </a:p>
          </p:txBody>
        </p:sp>
      </p:grpSp>
      <p:sp>
        <p:nvSpPr>
          <p:cNvPr id="398380" name="Line 44"/>
          <p:cNvSpPr>
            <a:spLocks noChangeShapeType="1"/>
          </p:cNvSpPr>
          <p:nvPr/>
        </p:nvSpPr>
        <p:spPr bwMode="auto">
          <a:xfrm rot="10800000">
            <a:off x="4343400" y="45720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pitchFamily="-96" charset="-128"/>
              <a:cs typeface="+mn-cs"/>
            </a:endParaRPr>
          </a:p>
        </p:txBody>
      </p:sp>
      <p:grpSp>
        <p:nvGrpSpPr>
          <p:cNvPr id="44052" name="Group 45"/>
          <p:cNvGrpSpPr>
            <a:grpSpLocks/>
          </p:cNvGrpSpPr>
          <p:nvPr/>
        </p:nvGrpSpPr>
        <p:grpSpPr bwMode="auto">
          <a:xfrm>
            <a:off x="2971800" y="5410200"/>
            <a:ext cx="1293813" cy="912813"/>
            <a:chOff x="0" y="0"/>
            <a:chExt cx="815" cy="575"/>
          </a:xfrm>
        </p:grpSpPr>
        <p:sp>
          <p:nvSpPr>
            <p:cNvPr id="398382" name="AutoShape 46"/>
            <p:cNvSpPr>
              <a:spLocks/>
            </p:cNvSpPr>
            <p:nvPr/>
          </p:nvSpPr>
          <p:spPr bwMode="auto">
            <a:xfrm>
              <a:off x="0" y="0"/>
              <a:ext cx="815" cy="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a typeface="ＭＳ Ｐゴシック" pitchFamily="-96" charset="-128"/>
                <a:cs typeface="+mn-cs"/>
              </a:endParaRPr>
            </a:p>
          </p:txBody>
        </p:sp>
        <p:sp>
          <p:nvSpPr>
            <p:cNvPr id="31774" name="Rectangle 47"/>
            <p:cNvSpPr>
              <a:spLocks/>
            </p:cNvSpPr>
            <p:nvPr/>
          </p:nvSpPr>
          <p:spPr bwMode="auto">
            <a:xfrm>
              <a:off x="44" y="67"/>
              <a:ext cx="728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 eaLnBrk="1" hangingPunct="1">
                <a:defRPr/>
              </a:pPr>
              <a:r>
                <a:rPr lang="en-US" sz="1600">
                  <a:latin typeface="Lucida Grande" charset="0"/>
                  <a:sym typeface="Lucida Grande" charset="0"/>
                </a:rPr>
                <a:t>replicator.</a:t>
              </a:r>
            </a:p>
            <a:p>
              <a:pPr marL="14288" algn="ctr" eaLnBrk="1" hangingPunct="1">
                <a:defRPr/>
              </a:pPr>
              <a:r>
                <a:rPr lang="en-US" sz="1600">
                  <a:latin typeface="Lucida Grande" charset="0"/>
                  <a:sym typeface="Lucida Grande" charset="0"/>
                </a:rPr>
                <a:t>properties</a:t>
              </a:r>
            </a:p>
          </p:txBody>
        </p:sp>
      </p:grpSp>
      <p:sp>
        <p:nvSpPr>
          <p:cNvPr id="398384" name="Line 48"/>
          <p:cNvSpPr>
            <a:spLocks noChangeShapeType="1"/>
          </p:cNvSpPr>
          <p:nvPr/>
        </p:nvSpPr>
        <p:spPr bwMode="auto">
          <a:xfrm rot="10800000" flipH="1">
            <a:off x="4267200" y="51816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pitchFamily="-96" charset="-128"/>
              <a:cs typeface="+mn-cs"/>
            </a:endParaRPr>
          </a:p>
        </p:txBody>
      </p:sp>
      <p:sp>
        <p:nvSpPr>
          <p:cNvPr id="398385" name="Line 49"/>
          <p:cNvSpPr>
            <a:spLocks noChangeShapeType="1"/>
          </p:cNvSpPr>
          <p:nvPr/>
        </p:nvSpPr>
        <p:spPr bwMode="auto">
          <a:xfrm>
            <a:off x="1371600" y="2286000"/>
            <a:ext cx="158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pitchFamily="-96" charset="-128"/>
              <a:cs typeface="+mn-cs"/>
            </a:endParaRPr>
          </a:p>
        </p:txBody>
      </p:sp>
      <p:sp>
        <p:nvSpPr>
          <p:cNvPr id="398386" name="Freeform 50"/>
          <p:cNvSpPr>
            <a:spLocks/>
          </p:cNvSpPr>
          <p:nvPr/>
        </p:nvSpPr>
        <p:spPr bwMode="auto">
          <a:xfrm>
            <a:off x="4953000" y="2057400"/>
            <a:ext cx="762000" cy="24384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81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8100"/>
                </a:lnTo>
                <a:lnTo>
                  <a:pt x="21600" y="21600"/>
                </a:lnTo>
              </a:path>
            </a:pathLst>
          </a:custGeom>
          <a:noFill/>
          <a:ln w="76200" cap="flat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pitchFamily="-96" charset="-128"/>
              <a:cs typeface="+mn-cs"/>
            </a:endParaRPr>
          </a:p>
        </p:txBody>
      </p:sp>
      <p:sp>
        <p:nvSpPr>
          <p:cNvPr id="31767" name="Rectangle 51"/>
          <p:cNvSpPr>
            <a:spLocks/>
          </p:cNvSpPr>
          <p:nvPr/>
        </p:nvSpPr>
        <p:spPr bwMode="auto">
          <a:xfrm>
            <a:off x="1981200" y="1752600"/>
            <a:ext cx="16129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defRPr/>
            </a:pPr>
            <a:r>
              <a:rPr lang="en-US" sz="1400">
                <a:latin typeface="Lucida Grande" charset="0"/>
                <a:sym typeface="Lucida Grande" charset="0"/>
              </a:rPr>
              <a:t>Tail binlog or login as client</a:t>
            </a:r>
          </a:p>
        </p:txBody>
      </p:sp>
      <p:sp>
        <p:nvSpPr>
          <p:cNvPr id="398388" name="Line 52"/>
          <p:cNvSpPr>
            <a:spLocks noChangeShapeType="1"/>
          </p:cNvSpPr>
          <p:nvPr/>
        </p:nvSpPr>
        <p:spPr bwMode="auto">
          <a:xfrm rot="10800000" flipH="1">
            <a:off x="1905000" y="2133600"/>
            <a:ext cx="1676400" cy="9144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pitchFamily="-96" charset="-128"/>
              <a:cs typeface="+mn-cs"/>
            </a:endParaRPr>
          </a:p>
        </p:txBody>
      </p:sp>
      <p:sp>
        <p:nvSpPr>
          <p:cNvPr id="398389" name="Line 53"/>
          <p:cNvSpPr>
            <a:spLocks noChangeShapeType="1"/>
          </p:cNvSpPr>
          <p:nvPr/>
        </p:nvSpPr>
        <p:spPr bwMode="auto">
          <a:xfrm>
            <a:off x="6400800" y="4953000"/>
            <a:ext cx="1219200" cy="381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pitchFamily="-96" charset="-128"/>
              <a:cs typeface="+mn-cs"/>
            </a:endParaRPr>
          </a:p>
        </p:txBody>
      </p:sp>
      <p:sp>
        <p:nvSpPr>
          <p:cNvPr id="31770" name="Rectangle 54"/>
          <p:cNvSpPr>
            <a:spLocks/>
          </p:cNvSpPr>
          <p:nvPr/>
        </p:nvSpPr>
        <p:spPr bwMode="auto">
          <a:xfrm>
            <a:off x="5791200" y="2836863"/>
            <a:ext cx="16129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defRPr/>
            </a:pPr>
            <a:r>
              <a:rPr lang="en-US" sz="1400">
                <a:latin typeface="Lucida Grande" charset="0"/>
                <a:sym typeface="Lucida Grande" charset="0"/>
              </a:rPr>
              <a:t>Transport via TCP/IP connection</a:t>
            </a:r>
          </a:p>
        </p:txBody>
      </p:sp>
      <p:sp>
        <p:nvSpPr>
          <p:cNvPr id="31771" name="Rectangle 55"/>
          <p:cNvSpPr>
            <a:spLocks/>
          </p:cNvSpPr>
          <p:nvPr/>
        </p:nvSpPr>
        <p:spPr bwMode="auto">
          <a:xfrm>
            <a:off x="6477000" y="4267200"/>
            <a:ext cx="16129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defRPr/>
            </a:pPr>
            <a:r>
              <a:rPr lang="en-US" sz="1400">
                <a:latin typeface="Lucida Grande" charset="0"/>
                <a:sym typeface="Lucida Grande" charset="0"/>
              </a:rPr>
              <a:t>Apply using JDBC </a:t>
            </a:r>
          </a:p>
        </p:txBody>
      </p:sp>
      <p:pic>
        <p:nvPicPr>
          <p:cNvPr id="44061" name="Picture 5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Foundation: Consistent Copies</a:t>
            </a:r>
            <a:endParaRPr lang="en-US" dirty="0">
              <a:effectLst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77938" y="3733800"/>
            <a:ext cx="1676400" cy="2292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5192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02338" y="3733800"/>
            <a:ext cx="1676400" cy="2278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6243638" y="3937000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40138" y="3733800"/>
            <a:ext cx="1676400" cy="2292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38814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grpSp>
        <p:nvGrpSpPr>
          <p:cNvPr id="46089" name="Group 51"/>
          <p:cNvGrpSpPr>
            <a:grpSpLocks/>
          </p:cNvGrpSpPr>
          <p:nvPr/>
        </p:nvGrpSpPr>
        <p:grpSpPr bwMode="auto">
          <a:xfrm>
            <a:off x="1462088" y="5029200"/>
            <a:ext cx="6030912" cy="395288"/>
            <a:chOff x="1462088" y="5084763"/>
            <a:chExt cx="6030913" cy="395287"/>
          </a:xfrm>
        </p:grpSpPr>
        <p:sp>
          <p:nvSpPr>
            <p:cNvPr id="46105" name="Rectangle 109"/>
            <p:cNvSpPr>
              <a:spLocks noChangeArrowheads="1"/>
            </p:cNvSpPr>
            <p:nvPr/>
          </p:nvSpPr>
          <p:spPr bwMode="auto">
            <a:xfrm>
              <a:off x="1462088" y="5084763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106" name="Rectangle 109"/>
            <p:cNvSpPr>
              <a:spLocks noChangeArrowheads="1"/>
            </p:cNvSpPr>
            <p:nvPr/>
          </p:nvSpPr>
          <p:spPr bwMode="auto">
            <a:xfrm>
              <a:off x="6186488" y="5099050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107" name="Rectangle 109"/>
            <p:cNvSpPr>
              <a:spLocks noChangeArrowheads="1"/>
            </p:cNvSpPr>
            <p:nvPr/>
          </p:nvSpPr>
          <p:spPr bwMode="auto">
            <a:xfrm>
              <a:off x="3824288" y="5084763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5155" name="Line 19"/>
            <p:cNvSpPr>
              <a:spLocks noChangeShapeType="1"/>
            </p:cNvSpPr>
            <p:nvPr/>
          </p:nvSpPr>
          <p:spPr bwMode="auto">
            <a:xfrm flipH="1">
              <a:off x="2725738" y="5229226"/>
              <a:ext cx="1055687" cy="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475156" name="Line 20"/>
            <p:cNvSpPr>
              <a:spLocks noChangeShapeType="1"/>
            </p:cNvSpPr>
            <p:nvPr/>
          </p:nvSpPr>
          <p:spPr bwMode="auto">
            <a:xfrm flipV="1">
              <a:off x="5130801" y="5229226"/>
              <a:ext cx="1055688" cy="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sp>
        <p:nvSpPr>
          <p:cNvPr id="475166" name="Text Box 30"/>
          <p:cNvSpPr txBox="1">
            <a:spLocks noChangeArrowheads="1"/>
          </p:cNvSpPr>
          <p:nvPr/>
        </p:nvSpPr>
        <p:spPr bwMode="auto">
          <a:xfrm>
            <a:off x="4043363" y="5997575"/>
            <a:ext cx="968375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Master</a:t>
            </a:r>
          </a:p>
        </p:txBody>
      </p:sp>
      <p:sp>
        <p:nvSpPr>
          <p:cNvPr id="475167" name="Text Box 31"/>
          <p:cNvSpPr txBox="1">
            <a:spLocks noChangeArrowheads="1"/>
          </p:cNvSpPr>
          <p:nvPr/>
        </p:nvSpPr>
        <p:spPr bwMode="auto">
          <a:xfrm>
            <a:off x="1593850" y="6026150"/>
            <a:ext cx="82550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475168" name="Text Box 32"/>
          <p:cNvSpPr txBox="1">
            <a:spLocks noChangeArrowheads="1"/>
          </p:cNvSpPr>
          <p:nvPr/>
        </p:nvSpPr>
        <p:spPr bwMode="auto">
          <a:xfrm>
            <a:off x="6264275" y="6011863"/>
            <a:ext cx="82550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46093" name="Rectangle 109"/>
          <p:cNvSpPr>
            <a:spLocks noChangeArrowheads="1"/>
          </p:cNvSpPr>
          <p:nvPr/>
        </p:nvSpPr>
        <p:spPr bwMode="auto">
          <a:xfrm>
            <a:off x="831850" y="990600"/>
            <a:ext cx="3446463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effectLst/>
                <a:latin typeface="Arial" charset="0"/>
                <a:ea typeface="Arial" charset="0"/>
                <a:cs typeface="Arial" charset="0"/>
              </a:rPr>
              <a:t>Application Server</a:t>
            </a:r>
          </a:p>
        </p:txBody>
      </p:sp>
      <p:sp>
        <p:nvSpPr>
          <p:cNvPr id="46094" name="Rectangle 109"/>
          <p:cNvSpPr>
            <a:spLocks noChangeArrowheads="1"/>
          </p:cNvSpPr>
          <p:nvPr/>
        </p:nvSpPr>
        <p:spPr bwMode="auto">
          <a:xfrm>
            <a:off x="4724400" y="990600"/>
            <a:ext cx="3446463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effectLst/>
                <a:latin typeface="Arial" charset="0"/>
                <a:ea typeface="Arial" charset="0"/>
                <a:cs typeface="Arial" charset="0"/>
              </a:rPr>
              <a:t>Application Server</a:t>
            </a:r>
          </a:p>
        </p:txBody>
      </p:sp>
      <p:sp>
        <p:nvSpPr>
          <p:cNvPr id="46095" name="Rectangle 109"/>
          <p:cNvSpPr>
            <a:spLocks noChangeArrowheads="1"/>
          </p:cNvSpPr>
          <p:nvPr/>
        </p:nvSpPr>
        <p:spPr bwMode="auto">
          <a:xfrm>
            <a:off x="4724400" y="1524000"/>
            <a:ext cx="3446463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effectLst/>
                <a:latin typeface="Arial" charset="0"/>
                <a:ea typeface="Arial" charset="0"/>
                <a:cs typeface="Arial" charset="0"/>
              </a:rPr>
              <a:t>MySQL Client Library</a:t>
            </a:r>
          </a:p>
        </p:txBody>
      </p:sp>
      <p:sp>
        <p:nvSpPr>
          <p:cNvPr id="118" name="Line 44"/>
          <p:cNvSpPr>
            <a:spLocks noChangeShapeType="1"/>
          </p:cNvSpPr>
          <p:nvPr/>
        </p:nvSpPr>
        <p:spPr bwMode="auto">
          <a:xfrm>
            <a:off x="3335338" y="1866900"/>
            <a:ext cx="942975" cy="2070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u="sng">
              <a:ea typeface="ＭＳ Ｐゴシック" pitchFamily="1" charset="-128"/>
              <a:cs typeface="+mn-cs"/>
            </a:endParaRPr>
          </a:p>
        </p:txBody>
      </p:sp>
      <p:sp>
        <p:nvSpPr>
          <p:cNvPr id="119" name="Line 45"/>
          <p:cNvSpPr>
            <a:spLocks noChangeShapeType="1"/>
          </p:cNvSpPr>
          <p:nvPr/>
        </p:nvSpPr>
        <p:spPr bwMode="auto">
          <a:xfrm flipH="1">
            <a:off x="4530725" y="1905000"/>
            <a:ext cx="1201738" cy="2008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u="sng">
              <a:ea typeface="ＭＳ Ｐゴシック" pitchFamily="1" charset="-128"/>
              <a:cs typeface="+mn-cs"/>
            </a:endParaRPr>
          </a:p>
        </p:txBody>
      </p:sp>
      <p:sp>
        <p:nvSpPr>
          <p:cNvPr id="46098" name="Rectangle 109"/>
          <p:cNvSpPr>
            <a:spLocks noChangeArrowheads="1"/>
          </p:cNvSpPr>
          <p:nvPr/>
        </p:nvSpPr>
        <p:spPr bwMode="auto">
          <a:xfrm>
            <a:off x="831850" y="1524000"/>
            <a:ext cx="3446463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effectLst/>
                <a:latin typeface="Arial" charset="0"/>
                <a:ea typeface="Arial" charset="0"/>
                <a:cs typeface="Arial" charset="0"/>
              </a:rPr>
              <a:t>MySQL Client Library</a:t>
            </a:r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690563" y="1905000"/>
            <a:ext cx="6802437" cy="2032000"/>
            <a:chOff x="690563" y="1905000"/>
            <a:chExt cx="6802437" cy="2032000"/>
          </a:xfrm>
        </p:grpSpPr>
        <p:grpSp>
          <p:nvGrpSpPr>
            <p:cNvPr id="46100" name="Group 61"/>
            <p:cNvGrpSpPr>
              <a:grpSpLocks/>
            </p:cNvGrpSpPr>
            <p:nvPr/>
          </p:nvGrpSpPr>
          <p:grpSpPr bwMode="auto">
            <a:xfrm>
              <a:off x="1941514" y="1905000"/>
              <a:ext cx="5551486" cy="2032000"/>
              <a:chOff x="1941514" y="1905000"/>
              <a:chExt cx="5551486" cy="2032000"/>
            </a:xfrm>
          </p:grpSpPr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 flipH="1">
                <a:off x="7089775" y="1905000"/>
                <a:ext cx="347663" cy="2032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  <a:cs typeface="+mn-cs"/>
                </a:endParaRPr>
              </a:p>
            </p:txBody>
          </p:sp>
          <p:sp>
            <p:nvSpPr>
              <p:cNvPr id="59" name="Line 37"/>
              <p:cNvSpPr>
                <a:spLocks noChangeShapeType="1"/>
              </p:cNvSpPr>
              <p:nvPr/>
            </p:nvSpPr>
            <p:spPr bwMode="auto">
              <a:xfrm>
                <a:off x="1941513" y="1905000"/>
                <a:ext cx="192087" cy="2032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6049963" y="2368550"/>
                <a:ext cx="1443037" cy="344488"/>
              </a:xfrm>
              <a:prstGeom prst="rect">
                <a:avLst/>
              </a:prstGeom>
              <a:noFill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defRPr/>
                </a:pPr>
                <a:r>
                  <a:rPr lang="en-US" sz="90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Application logic: </a:t>
                </a:r>
              </a:p>
              <a:p>
                <a:pPr algn="l">
                  <a:defRPr/>
                </a:pPr>
                <a:r>
                  <a:rPr lang="en-US" sz="90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Is it current enough?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 bwMode="auto">
            <a:xfrm>
              <a:off x="690563" y="2474913"/>
              <a:ext cx="1443037" cy="344487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US" sz="9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Application logic: </a:t>
              </a:r>
            </a:p>
            <a:p>
              <a:pPr algn="l">
                <a:defRPr/>
              </a:pPr>
              <a:r>
                <a:rPr lang="en-US" sz="9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Is it current enough?</a:t>
              </a:r>
            </a:p>
          </p:txBody>
        </p:sp>
      </p:grpSp>
    </p:spTree>
  </p:cSld>
  <p:clrMapOvr>
    <a:masterClrMapping/>
  </p:clrMapOvr>
  <p:transition spd="slow"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3352800"/>
            <a:ext cx="5638800" cy="1905000"/>
          </a:xfrm>
          <a:noFill/>
          <a:ln w="9525"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The Data Service:</a:t>
            </a:r>
            <a:br>
              <a:rPr lang="en-US" smtClean="0">
                <a:solidFill>
                  <a:schemeClr val="bg1"/>
                </a:solidFill>
                <a:effectLst/>
              </a:rPr>
            </a:br>
            <a:r>
              <a:rPr lang="en-US" smtClean="0">
                <a:solidFill>
                  <a:schemeClr val="bg1"/>
                </a:solidFill>
                <a:effectLst/>
              </a:rPr>
              <a:t>Logical to Physical Mapping via the SQL Router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228600"/>
            <a:ext cx="8270875" cy="914400"/>
          </a:xfrm>
          <a:ln w="9525"/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Data Service and Data Sources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 Rreplication Service represents a database-server-centric replication topology for Tungsten replicator</a:t>
            </a:r>
          </a:p>
          <a:p>
            <a:r>
              <a:rPr lang="en-US" smtClean="0"/>
              <a:t>Without additional functionality, applications must be configured to connect to specific database servers at any given time</a:t>
            </a:r>
          </a:p>
          <a:p>
            <a:pPr lvl="1"/>
            <a:r>
              <a:rPr lang="en-US" smtClean="0"/>
              <a:t>What happens if there is a master failure?</a:t>
            </a:r>
          </a:p>
          <a:p>
            <a:pPr lvl="1"/>
            <a:r>
              <a:rPr lang="en-US" smtClean="0"/>
              <a:t>What happens if a slave is lagging too far behind?</a:t>
            </a:r>
          </a:p>
          <a:p>
            <a:pPr lvl="1"/>
            <a:r>
              <a:rPr lang="en-US" smtClean="0"/>
              <a:t>What happens if I add a new slave?</a:t>
            </a:r>
          </a:p>
          <a:p>
            <a:r>
              <a:rPr lang="en-US" smtClean="0"/>
              <a:t>A Data Service represents a logical, application-centric view of a replication-service</a:t>
            </a:r>
          </a:p>
          <a:p>
            <a:pPr lvl="1"/>
            <a:r>
              <a:rPr lang="en-US" smtClean="0"/>
              <a:t>Organized as a set of Data Sources, each Data Source mapping to a physical database server with a specific role</a:t>
            </a:r>
          </a:p>
          <a:p>
            <a:pPr lvl="1"/>
            <a:r>
              <a:rPr lang="en-US" smtClean="0"/>
              <a:t>Decouples the logical role i.e. master and slave, from the physical location of the database server</a:t>
            </a:r>
          </a:p>
          <a:p>
            <a:pPr lvl="1"/>
            <a:r>
              <a:rPr lang="en-US" smtClean="0"/>
              <a:t>Applications specify the quality of service (QOS) they require when connecting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ln w="9525"/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SQL Router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Maintains logical-&gt;physical mapping</a:t>
            </a:r>
          </a:p>
          <a:p>
            <a:r>
              <a:rPr lang="en-US" smtClean="0"/>
              <a:t>Supports Quality-of-Service-based connectivity</a:t>
            </a:r>
          </a:p>
          <a:p>
            <a:pPr lvl="1"/>
            <a:r>
              <a:rPr lang="en-US" smtClean="0"/>
              <a:t>RW_STRICT</a:t>
            </a:r>
          </a:p>
          <a:p>
            <a:pPr lvl="2"/>
            <a:r>
              <a:rPr lang="en-US" smtClean="0"/>
              <a:t>Strict read/write consistency.  Router interprets this as a request to connect to the master.</a:t>
            </a:r>
          </a:p>
          <a:p>
            <a:pPr lvl="1"/>
            <a:r>
              <a:rPr lang="en-US" smtClean="0"/>
              <a:t>RO_RELAXED</a:t>
            </a:r>
          </a:p>
          <a:p>
            <a:pPr lvl="2"/>
            <a:r>
              <a:rPr lang="en-US" smtClean="0"/>
              <a:t>With no other arguments, tells the router to connect to a slave if there is one available.</a:t>
            </a:r>
          </a:p>
          <a:p>
            <a:r>
              <a:rPr lang="en-US" smtClean="0"/>
              <a:t>Round-Robin Read Load Balancing</a:t>
            </a:r>
          </a:p>
          <a:p>
            <a:pPr lvl="2">
              <a:buFontTx/>
              <a:buNone/>
            </a:pPr>
            <a:endParaRPr lang="en-US" i="1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228600"/>
            <a:ext cx="8493125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Integrating SQL Router: Manual Operation</a:t>
            </a:r>
            <a:endParaRPr lang="en-US" dirty="0">
              <a:effectLst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77938" y="3733800"/>
            <a:ext cx="1676400" cy="2292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5192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02338" y="3733800"/>
            <a:ext cx="1676400" cy="2278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6243638" y="3937000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40138" y="3733800"/>
            <a:ext cx="1676400" cy="2292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38814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grpSp>
        <p:nvGrpSpPr>
          <p:cNvPr id="54281" name="Group 51"/>
          <p:cNvGrpSpPr>
            <a:grpSpLocks/>
          </p:cNvGrpSpPr>
          <p:nvPr/>
        </p:nvGrpSpPr>
        <p:grpSpPr bwMode="auto">
          <a:xfrm>
            <a:off x="1462088" y="5029200"/>
            <a:ext cx="6030912" cy="395288"/>
            <a:chOff x="1462088" y="5084763"/>
            <a:chExt cx="6030913" cy="395287"/>
          </a:xfrm>
        </p:grpSpPr>
        <p:sp>
          <p:nvSpPr>
            <p:cNvPr id="54320" name="Rectangle 109"/>
            <p:cNvSpPr>
              <a:spLocks noChangeArrowheads="1"/>
            </p:cNvSpPr>
            <p:nvPr/>
          </p:nvSpPr>
          <p:spPr bwMode="auto">
            <a:xfrm>
              <a:off x="1462088" y="5084763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4321" name="Rectangle 109"/>
            <p:cNvSpPr>
              <a:spLocks noChangeArrowheads="1"/>
            </p:cNvSpPr>
            <p:nvPr/>
          </p:nvSpPr>
          <p:spPr bwMode="auto">
            <a:xfrm>
              <a:off x="6186488" y="5099050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4322" name="Rectangle 109"/>
            <p:cNvSpPr>
              <a:spLocks noChangeArrowheads="1"/>
            </p:cNvSpPr>
            <p:nvPr/>
          </p:nvSpPr>
          <p:spPr bwMode="auto">
            <a:xfrm>
              <a:off x="3824288" y="5084763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5155" name="Line 19"/>
            <p:cNvSpPr>
              <a:spLocks noChangeShapeType="1"/>
            </p:cNvSpPr>
            <p:nvPr/>
          </p:nvSpPr>
          <p:spPr bwMode="auto">
            <a:xfrm flipH="1">
              <a:off x="2725738" y="5229226"/>
              <a:ext cx="1055687" cy="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475156" name="Line 20"/>
            <p:cNvSpPr>
              <a:spLocks noChangeShapeType="1"/>
            </p:cNvSpPr>
            <p:nvPr/>
          </p:nvSpPr>
          <p:spPr bwMode="auto">
            <a:xfrm flipV="1">
              <a:off x="5130801" y="5229226"/>
              <a:ext cx="1055688" cy="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sp>
        <p:nvSpPr>
          <p:cNvPr id="475166" name="Text Box 30"/>
          <p:cNvSpPr txBox="1">
            <a:spLocks noChangeArrowheads="1"/>
          </p:cNvSpPr>
          <p:nvPr/>
        </p:nvSpPr>
        <p:spPr bwMode="auto">
          <a:xfrm>
            <a:off x="4043363" y="5997575"/>
            <a:ext cx="968375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Master</a:t>
            </a:r>
          </a:p>
        </p:txBody>
      </p:sp>
      <p:sp>
        <p:nvSpPr>
          <p:cNvPr id="475167" name="Text Box 31"/>
          <p:cNvSpPr txBox="1">
            <a:spLocks noChangeArrowheads="1"/>
          </p:cNvSpPr>
          <p:nvPr/>
        </p:nvSpPr>
        <p:spPr bwMode="auto">
          <a:xfrm>
            <a:off x="1593850" y="6026150"/>
            <a:ext cx="82550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475168" name="Text Box 32"/>
          <p:cNvSpPr txBox="1">
            <a:spLocks noChangeArrowheads="1"/>
          </p:cNvSpPr>
          <p:nvPr/>
        </p:nvSpPr>
        <p:spPr bwMode="auto">
          <a:xfrm>
            <a:off x="6264275" y="6011863"/>
            <a:ext cx="82550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54285" name="Rectangle 109"/>
          <p:cNvSpPr>
            <a:spLocks noChangeArrowheads="1"/>
          </p:cNvSpPr>
          <p:nvPr/>
        </p:nvSpPr>
        <p:spPr bwMode="auto">
          <a:xfrm>
            <a:off x="831850" y="990600"/>
            <a:ext cx="3446463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effectLst/>
                <a:latin typeface="Arial" charset="0"/>
                <a:ea typeface="Arial" charset="0"/>
                <a:cs typeface="Arial" charset="0"/>
              </a:rPr>
              <a:t>Application Server</a:t>
            </a:r>
          </a:p>
        </p:txBody>
      </p:sp>
      <p:sp>
        <p:nvSpPr>
          <p:cNvPr id="54286" name="Rectangle 109"/>
          <p:cNvSpPr>
            <a:spLocks noChangeArrowheads="1"/>
          </p:cNvSpPr>
          <p:nvPr/>
        </p:nvSpPr>
        <p:spPr bwMode="auto">
          <a:xfrm>
            <a:off x="4724400" y="990600"/>
            <a:ext cx="3446463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effectLst/>
                <a:latin typeface="Arial" charset="0"/>
                <a:ea typeface="Arial" charset="0"/>
                <a:cs typeface="Arial" charset="0"/>
              </a:rPr>
              <a:t>Application Server</a:t>
            </a:r>
          </a:p>
        </p:txBody>
      </p:sp>
      <p:sp>
        <p:nvSpPr>
          <p:cNvPr id="54287" name="Rectangle 109"/>
          <p:cNvSpPr>
            <a:spLocks noChangeArrowheads="1"/>
          </p:cNvSpPr>
          <p:nvPr/>
        </p:nvSpPr>
        <p:spPr bwMode="auto">
          <a:xfrm>
            <a:off x="4724400" y="1524000"/>
            <a:ext cx="3446463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effectLst/>
                <a:latin typeface="Arial" charset="0"/>
                <a:ea typeface="Arial" charset="0"/>
                <a:cs typeface="Arial" charset="0"/>
              </a:rPr>
              <a:t>MySQL Client Library</a:t>
            </a:r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335338" y="1866900"/>
            <a:ext cx="2397125" cy="2046288"/>
            <a:chOff x="3335337" y="1523999"/>
            <a:chExt cx="2396333" cy="2445024"/>
          </a:xfrm>
        </p:grpSpPr>
        <p:sp>
          <p:nvSpPr>
            <p:cNvPr id="118" name="Line 44"/>
            <p:cNvSpPr>
              <a:spLocks noChangeShapeType="1"/>
            </p:cNvSpPr>
            <p:nvPr/>
          </p:nvSpPr>
          <p:spPr bwMode="auto">
            <a:xfrm>
              <a:off x="3335337" y="1523999"/>
              <a:ext cx="942663" cy="24127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19" name="Line 45"/>
            <p:cNvSpPr>
              <a:spLocks noChangeShapeType="1"/>
            </p:cNvSpPr>
            <p:nvPr/>
          </p:nvSpPr>
          <p:spPr bwMode="auto">
            <a:xfrm flipH="1">
              <a:off x="4530329" y="1630222"/>
              <a:ext cx="1201341" cy="23388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grpSp>
        <p:nvGrpSpPr>
          <p:cNvPr id="9" name="Group 156"/>
          <p:cNvGrpSpPr>
            <a:grpSpLocks/>
          </p:cNvGrpSpPr>
          <p:nvPr/>
        </p:nvGrpSpPr>
        <p:grpSpPr bwMode="auto">
          <a:xfrm>
            <a:off x="2112963" y="1917700"/>
            <a:ext cx="5908675" cy="2044700"/>
            <a:chOff x="2112590" y="1916962"/>
            <a:chExt cx="5909420" cy="2045438"/>
          </a:xfrm>
        </p:grpSpPr>
        <p:grpSp>
          <p:nvGrpSpPr>
            <p:cNvPr id="54312" name="Group 60"/>
            <p:cNvGrpSpPr>
              <a:grpSpLocks/>
            </p:cNvGrpSpPr>
            <p:nvPr/>
          </p:nvGrpSpPr>
          <p:grpSpPr bwMode="auto">
            <a:xfrm>
              <a:off x="6857999" y="1954394"/>
              <a:ext cx="1164011" cy="2008006"/>
              <a:chOff x="6857999" y="1524002"/>
              <a:chExt cx="1164011" cy="2398712"/>
            </a:xfrm>
          </p:grpSpPr>
          <p:sp>
            <p:nvSpPr>
              <p:cNvPr id="116" name="Line 44"/>
              <p:cNvSpPr>
                <a:spLocks noChangeShapeType="1"/>
              </p:cNvSpPr>
              <p:nvPr/>
            </p:nvSpPr>
            <p:spPr bwMode="auto">
              <a:xfrm flipH="1">
                <a:off x="6858225" y="1524817"/>
                <a:ext cx="231804" cy="23978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pitchFamily="1" charset="-128"/>
                  <a:cs typeface="+mn-cs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090029" y="2266572"/>
                <a:ext cx="931981" cy="4078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900" dirty="0"/>
                  <a:t>Is it current enough?</a:t>
                </a:r>
              </a:p>
            </p:txBody>
          </p:sp>
        </p:grpSp>
        <p:grpSp>
          <p:nvGrpSpPr>
            <p:cNvPr id="54313" name="Group 155"/>
            <p:cNvGrpSpPr>
              <a:grpSpLocks/>
            </p:cNvGrpSpPr>
            <p:nvPr/>
          </p:nvGrpSpPr>
          <p:grpSpPr bwMode="auto">
            <a:xfrm>
              <a:off x="2112590" y="1916962"/>
              <a:ext cx="1164010" cy="2008006"/>
              <a:chOff x="2112590" y="1916962"/>
              <a:chExt cx="1164010" cy="2008006"/>
            </a:xfrm>
          </p:grpSpPr>
          <p:sp>
            <p:nvSpPr>
              <p:cNvPr id="114" name="Line 44"/>
              <p:cNvSpPr>
                <a:spLocks noChangeShapeType="1"/>
              </p:cNvSpPr>
              <p:nvPr/>
            </p:nvSpPr>
            <p:spPr bwMode="auto">
              <a:xfrm flipH="1">
                <a:off x="2112590" y="1916962"/>
                <a:ext cx="231804" cy="20073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pitchFamily="1" charset="-128"/>
                  <a:cs typeface="+mn-cs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344394" y="2558543"/>
                <a:ext cx="931980" cy="343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900" dirty="0"/>
                  <a:t>Is it current enough?</a:t>
                </a:r>
              </a:p>
            </p:txBody>
          </p:sp>
        </p:grpSp>
      </p:grpSp>
      <p:sp>
        <p:nvSpPr>
          <p:cNvPr id="54290" name="Rectangle 109"/>
          <p:cNvSpPr>
            <a:spLocks noChangeArrowheads="1"/>
          </p:cNvSpPr>
          <p:nvPr/>
        </p:nvSpPr>
        <p:spPr bwMode="auto">
          <a:xfrm>
            <a:off x="831850" y="1524000"/>
            <a:ext cx="3446463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effectLst/>
                <a:latin typeface="Arial" charset="0"/>
                <a:ea typeface="Arial" charset="0"/>
                <a:cs typeface="Arial" charset="0"/>
              </a:rPr>
              <a:t>MySQL Client Library</a:t>
            </a:r>
          </a:p>
        </p:txBody>
      </p: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831850" y="1524000"/>
            <a:ext cx="7339013" cy="762000"/>
            <a:chOff x="831850" y="1524000"/>
            <a:chExt cx="7339014" cy="762000"/>
          </a:xfrm>
        </p:grpSpPr>
        <p:grpSp>
          <p:nvGrpSpPr>
            <p:cNvPr id="54306" name="Group 128"/>
            <p:cNvGrpSpPr>
              <a:grpSpLocks/>
            </p:cNvGrpSpPr>
            <p:nvPr/>
          </p:nvGrpSpPr>
          <p:grpSpPr bwMode="auto">
            <a:xfrm>
              <a:off x="831850" y="1524000"/>
              <a:ext cx="3446464" cy="762000"/>
              <a:chOff x="831850" y="1524000"/>
              <a:chExt cx="3446464" cy="762000"/>
            </a:xfrm>
          </p:grpSpPr>
          <p:sp>
            <p:nvSpPr>
              <p:cNvPr id="54310" name="Rectangle 109"/>
              <p:cNvSpPr>
                <a:spLocks noChangeArrowheads="1"/>
              </p:cNvSpPr>
              <p:nvPr/>
            </p:nvSpPr>
            <p:spPr bwMode="auto">
              <a:xfrm>
                <a:off x="831850" y="1905000"/>
                <a:ext cx="344646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>
                    <a:effectLst/>
                    <a:latin typeface="Arial" charset="0"/>
                    <a:ea typeface="Arial" charset="0"/>
                    <a:cs typeface="Arial" charset="0"/>
                  </a:rPr>
                  <a:t>MySQL Client Library</a:t>
                </a:r>
              </a:p>
            </p:txBody>
          </p:sp>
          <p:sp>
            <p:nvSpPr>
              <p:cNvPr id="54311" name="Rectangle 109"/>
              <p:cNvSpPr>
                <a:spLocks noChangeArrowheads="1"/>
              </p:cNvSpPr>
              <p:nvPr/>
            </p:nvSpPr>
            <p:spPr bwMode="auto">
              <a:xfrm>
                <a:off x="831850" y="1524000"/>
                <a:ext cx="3446464" cy="3810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Connector/SQL Router</a:t>
                </a:r>
                <a:endParaRPr lang="en-US" sz="16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4307" name="Group 131"/>
            <p:cNvGrpSpPr>
              <a:grpSpLocks/>
            </p:cNvGrpSpPr>
            <p:nvPr/>
          </p:nvGrpSpPr>
          <p:grpSpPr bwMode="auto">
            <a:xfrm>
              <a:off x="4724401" y="1524000"/>
              <a:ext cx="3446463" cy="762000"/>
              <a:chOff x="831850" y="1524000"/>
              <a:chExt cx="3446463" cy="762000"/>
            </a:xfrm>
          </p:grpSpPr>
          <p:sp>
            <p:nvSpPr>
              <p:cNvPr id="54308" name="Rectangle 109"/>
              <p:cNvSpPr>
                <a:spLocks noChangeArrowheads="1"/>
              </p:cNvSpPr>
              <p:nvPr/>
            </p:nvSpPr>
            <p:spPr bwMode="auto">
              <a:xfrm>
                <a:off x="831850" y="1905000"/>
                <a:ext cx="344646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>
                    <a:effectLst/>
                    <a:latin typeface="Arial" charset="0"/>
                    <a:ea typeface="Arial" charset="0"/>
                    <a:cs typeface="Arial" charset="0"/>
                  </a:rPr>
                  <a:t>MySQL Client Library</a:t>
                </a:r>
              </a:p>
            </p:txBody>
          </p:sp>
          <p:sp>
            <p:nvSpPr>
              <p:cNvPr id="54309" name="Rectangle 109"/>
              <p:cNvSpPr>
                <a:spLocks noChangeArrowheads="1"/>
              </p:cNvSpPr>
              <p:nvPr/>
            </p:nvSpPr>
            <p:spPr bwMode="auto">
              <a:xfrm>
                <a:off x="831850" y="1524000"/>
                <a:ext cx="3446463" cy="3810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FFFFFF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Connector/SQL Router</a:t>
                </a:r>
                <a:endParaRPr lang="en-US" sz="1600">
                  <a:solidFill>
                    <a:srgbClr val="FFFFFF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2713038" y="2286000"/>
            <a:ext cx="3763962" cy="1651000"/>
            <a:chOff x="2713038" y="2286000"/>
            <a:chExt cx="3763962" cy="1651000"/>
          </a:xfrm>
        </p:grpSpPr>
        <p:sp>
          <p:nvSpPr>
            <p:cNvPr id="149" name="Line 38"/>
            <p:cNvSpPr>
              <a:spLocks noChangeShapeType="1"/>
            </p:cNvSpPr>
            <p:nvPr/>
          </p:nvSpPr>
          <p:spPr bwMode="auto">
            <a:xfrm>
              <a:off x="2713038" y="2286000"/>
              <a:ext cx="1565275" cy="16367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50" name="Line 38"/>
            <p:cNvSpPr>
              <a:spLocks noChangeShapeType="1"/>
            </p:cNvSpPr>
            <p:nvPr/>
          </p:nvSpPr>
          <p:spPr bwMode="auto">
            <a:xfrm flipH="1">
              <a:off x="4724400" y="2286000"/>
              <a:ext cx="1752600" cy="165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2268538" y="2286000"/>
            <a:ext cx="5067300" cy="1651000"/>
            <a:chOff x="2268538" y="2286000"/>
            <a:chExt cx="5067300" cy="1651000"/>
          </a:xfrm>
        </p:grpSpPr>
        <p:sp>
          <p:nvSpPr>
            <p:cNvPr id="152" name="Line 37"/>
            <p:cNvSpPr>
              <a:spLocks noChangeShapeType="1"/>
            </p:cNvSpPr>
            <p:nvPr/>
          </p:nvSpPr>
          <p:spPr bwMode="auto">
            <a:xfrm flipH="1">
              <a:off x="2268538" y="2286000"/>
              <a:ext cx="246062" cy="16367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53" name="Line 37"/>
            <p:cNvSpPr>
              <a:spLocks noChangeShapeType="1"/>
            </p:cNvSpPr>
            <p:nvPr/>
          </p:nvSpPr>
          <p:spPr bwMode="auto">
            <a:xfrm>
              <a:off x="2954338" y="2286000"/>
              <a:ext cx="3522662" cy="165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 flipH="1">
              <a:off x="2514600" y="2286000"/>
              <a:ext cx="3487738" cy="16367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55" name="Line 37"/>
            <p:cNvSpPr>
              <a:spLocks noChangeShapeType="1"/>
            </p:cNvSpPr>
            <p:nvPr/>
          </p:nvSpPr>
          <p:spPr bwMode="auto">
            <a:xfrm flipH="1">
              <a:off x="7089775" y="2300288"/>
              <a:ext cx="246063" cy="16367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grpSp>
        <p:nvGrpSpPr>
          <p:cNvPr id="17" name="Group 163"/>
          <p:cNvGrpSpPr>
            <a:grpSpLocks/>
          </p:cNvGrpSpPr>
          <p:nvPr/>
        </p:nvGrpSpPr>
        <p:grpSpPr bwMode="auto">
          <a:xfrm>
            <a:off x="990600" y="3124200"/>
            <a:ext cx="7010400" cy="3248025"/>
            <a:chOff x="990600" y="3124200"/>
            <a:chExt cx="7010400" cy="3248025"/>
          </a:xfrm>
        </p:grpSpPr>
        <p:sp>
          <p:nvSpPr>
            <p:cNvPr id="162" name="Rectangle 161"/>
            <p:cNvSpPr/>
            <p:nvPr/>
          </p:nvSpPr>
          <p:spPr bwMode="auto">
            <a:xfrm>
              <a:off x="990600" y="3429000"/>
              <a:ext cx="7010400" cy="2943225"/>
            </a:xfrm>
            <a:prstGeom prst="rect">
              <a:avLst/>
            </a:prstGeom>
            <a:noFill/>
            <a:ln w="28575" cap="flat" cmpd="sng" algn="ctr">
              <a:solidFill>
                <a:srgbClr val="B12A6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noProof="1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181600" y="3124200"/>
              <a:ext cx="2286000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CC3399"/>
                  </a:solidFill>
                </a:rPr>
                <a:t>Data Service</a:t>
              </a: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134938" y="1714500"/>
            <a:ext cx="855662" cy="1104900"/>
            <a:chOff x="134937" y="1714501"/>
            <a:chExt cx="855663" cy="1104900"/>
          </a:xfrm>
        </p:grpSpPr>
        <p:sp>
          <p:nvSpPr>
            <p:cNvPr id="54296" name="Rectangle 109"/>
            <p:cNvSpPr>
              <a:spLocks noChangeArrowheads="1"/>
            </p:cNvSpPr>
            <p:nvPr/>
          </p:nvSpPr>
          <p:spPr bwMode="auto">
            <a:xfrm>
              <a:off x="134937" y="2438400"/>
              <a:ext cx="855663" cy="381001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Router CLI</a:t>
              </a:r>
            </a:p>
          </p:txBody>
        </p:sp>
        <p:cxnSp>
          <p:nvCxnSpPr>
            <p:cNvPr id="54297" name="Shape 67"/>
            <p:cNvCxnSpPr>
              <a:cxnSpLocks noChangeShapeType="1"/>
              <a:stCxn id="54296" idx="0"/>
              <a:endCxn id="54311" idx="1"/>
            </p:cNvCxnSpPr>
            <p:nvPr/>
          </p:nvCxnSpPr>
          <p:spPr bwMode="auto">
            <a:xfrm rot="5400000" flipH="1" flipV="1">
              <a:off x="335359" y="1941910"/>
              <a:ext cx="723900" cy="26908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</p:cxnSp>
      </p:grpSp>
    </p:spTree>
  </p:cSld>
  <p:clrMapOvr>
    <a:masterClrMapping/>
  </p:clrMapOvr>
  <p:transition spd="slow"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3352800"/>
            <a:ext cx="5638800" cy="1905000"/>
          </a:xfrm>
          <a:noFill/>
          <a:ln w="9525"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Monitoring and </a:t>
            </a:r>
            <a:br>
              <a:rPr lang="en-US" smtClean="0">
                <a:solidFill>
                  <a:schemeClr val="bg1"/>
                </a:solidFill>
                <a:effectLst/>
              </a:rPr>
            </a:br>
            <a:r>
              <a:rPr lang="en-US" smtClean="0">
                <a:solidFill>
                  <a:schemeClr val="bg1"/>
                </a:solidFill>
                <a:effectLst/>
              </a:rPr>
              <a:t>Complex Process Orchestration: </a:t>
            </a:r>
            <a:br>
              <a:rPr lang="en-US" smtClean="0">
                <a:solidFill>
                  <a:schemeClr val="bg1"/>
                </a:solidFill>
                <a:effectLst/>
              </a:rPr>
            </a:br>
            <a:r>
              <a:rPr lang="en-US" smtClean="0">
                <a:solidFill>
                  <a:schemeClr val="bg1"/>
                </a:solidFill>
                <a:effectLst/>
              </a:rPr>
              <a:t>Manager/Monitor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Topics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Database-as-a-Service (</a:t>
            </a:r>
            <a:r>
              <a:rPr lang="en-US" dirty="0" err="1" smtClean="0"/>
              <a:t>DBaaS</a:t>
            </a:r>
            <a:r>
              <a:rPr lang="en-US" dirty="0" smtClean="0"/>
              <a:t>) mean?</a:t>
            </a:r>
          </a:p>
          <a:p>
            <a:pPr>
              <a:defRPr/>
            </a:pPr>
            <a:r>
              <a:rPr lang="en-US" dirty="0" smtClean="0"/>
              <a:t>Demo of Tungsten Enterprise</a:t>
            </a:r>
          </a:p>
          <a:p>
            <a:pPr>
              <a:defRPr/>
            </a:pPr>
            <a:r>
              <a:rPr lang="en-US" dirty="0" smtClean="0"/>
              <a:t>The Foundation:</a:t>
            </a:r>
            <a:br>
              <a:rPr lang="en-US" dirty="0" smtClean="0"/>
            </a:br>
            <a:r>
              <a:rPr lang="en-US" dirty="0" smtClean="0"/>
              <a:t>Consistent Copies Maintained by Tungsten Replicator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The Data Service: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Logical to Physical Mapping via the SQL Router</a:t>
            </a:r>
          </a:p>
          <a:p>
            <a:pPr>
              <a:defRPr/>
            </a:pPr>
            <a:r>
              <a:rPr lang="en-US" dirty="0" smtClean="0"/>
              <a:t>Monitoring and Complex Process Orchestration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Just Around the Corner: Tungsten 2.0 Preview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Getting Started with Tungsten Today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Integrating Manager/Monitor</a:t>
            </a:r>
            <a:endParaRPr lang="en-US" dirty="0">
              <a:effectLst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77938" y="3733800"/>
            <a:ext cx="1676400" cy="2292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5192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02338" y="3733800"/>
            <a:ext cx="1676400" cy="2278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6243638" y="3937000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40138" y="3733800"/>
            <a:ext cx="1676400" cy="2292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38814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grpSp>
        <p:nvGrpSpPr>
          <p:cNvPr id="58377" name="Group 51"/>
          <p:cNvGrpSpPr>
            <a:grpSpLocks/>
          </p:cNvGrpSpPr>
          <p:nvPr/>
        </p:nvGrpSpPr>
        <p:grpSpPr bwMode="auto">
          <a:xfrm>
            <a:off x="1462088" y="5029200"/>
            <a:ext cx="6030912" cy="395288"/>
            <a:chOff x="1462088" y="5084763"/>
            <a:chExt cx="6030913" cy="395287"/>
          </a:xfrm>
        </p:grpSpPr>
        <p:sp>
          <p:nvSpPr>
            <p:cNvPr id="58415" name="Rectangle 109"/>
            <p:cNvSpPr>
              <a:spLocks noChangeArrowheads="1"/>
            </p:cNvSpPr>
            <p:nvPr/>
          </p:nvSpPr>
          <p:spPr bwMode="auto">
            <a:xfrm>
              <a:off x="1462088" y="5084763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416" name="Rectangle 109"/>
            <p:cNvSpPr>
              <a:spLocks noChangeArrowheads="1"/>
            </p:cNvSpPr>
            <p:nvPr/>
          </p:nvSpPr>
          <p:spPr bwMode="auto">
            <a:xfrm>
              <a:off x="6186488" y="5099050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417" name="Rectangle 109"/>
            <p:cNvSpPr>
              <a:spLocks noChangeArrowheads="1"/>
            </p:cNvSpPr>
            <p:nvPr/>
          </p:nvSpPr>
          <p:spPr bwMode="auto">
            <a:xfrm>
              <a:off x="3824288" y="5084763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5155" name="Line 19"/>
            <p:cNvSpPr>
              <a:spLocks noChangeShapeType="1"/>
            </p:cNvSpPr>
            <p:nvPr/>
          </p:nvSpPr>
          <p:spPr bwMode="auto">
            <a:xfrm flipH="1">
              <a:off x="2725738" y="5229226"/>
              <a:ext cx="1055687" cy="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475156" name="Line 20"/>
            <p:cNvSpPr>
              <a:spLocks noChangeShapeType="1"/>
            </p:cNvSpPr>
            <p:nvPr/>
          </p:nvSpPr>
          <p:spPr bwMode="auto">
            <a:xfrm flipV="1">
              <a:off x="5130801" y="5229226"/>
              <a:ext cx="1055688" cy="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sp>
        <p:nvSpPr>
          <p:cNvPr id="475166" name="Text Box 30"/>
          <p:cNvSpPr txBox="1">
            <a:spLocks noChangeArrowheads="1"/>
          </p:cNvSpPr>
          <p:nvPr/>
        </p:nvSpPr>
        <p:spPr bwMode="auto">
          <a:xfrm>
            <a:off x="4043363" y="5997575"/>
            <a:ext cx="968375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Master</a:t>
            </a:r>
          </a:p>
        </p:txBody>
      </p:sp>
      <p:sp>
        <p:nvSpPr>
          <p:cNvPr id="475167" name="Text Box 31"/>
          <p:cNvSpPr txBox="1">
            <a:spLocks noChangeArrowheads="1"/>
          </p:cNvSpPr>
          <p:nvPr/>
        </p:nvSpPr>
        <p:spPr bwMode="auto">
          <a:xfrm>
            <a:off x="1593850" y="6026150"/>
            <a:ext cx="82550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475168" name="Text Box 32"/>
          <p:cNvSpPr txBox="1">
            <a:spLocks noChangeArrowheads="1"/>
          </p:cNvSpPr>
          <p:nvPr/>
        </p:nvSpPr>
        <p:spPr bwMode="auto">
          <a:xfrm>
            <a:off x="6264275" y="6011863"/>
            <a:ext cx="82550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58381" name="Rectangle 109"/>
          <p:cNvSpPr>
            <a:spLocks noChangeArrowheads="1"/>
          </p:cNvSpPr>
          <p:nvPr/>
        </p:nvSpPr>
        <p:spPr bwMode="auto">
          <a:xfrm>
            <a:off x="831850" y="990600"/>
            <a:ext cx="3446463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effectLst/>
                <a:latin typeface="Arial" charset="0"/>
                <a:ea typeface="Arial" charset="0"/>
                <a:cs typeface="Arial" charset="0"/>
              </a:rPr>
              <a:t>Application Server</a:t>
            </a:r>
          </a:p>
        </p:txBody>
      </p:sp>
      <p:sp>
        <p:nvSpPr>
          <p:cNvPr id="58382" name="Rectangle 109"/>
          <p:cNvSpPr>
            <a:spLocks noChangeArrowheads="1"/>
          </p:cNvSpPr>
          <p:nvPr/>
        </p:nvSpPr>
        <p:spPr bwMode="auto">
          <a:xfrm>
            <a:off x="4724400" y="990600"/>
            <a:ext cx="3446463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effectLst/>
                <a:latin typeface="Arial" charset="0"/>
                <a:ea typeface="Arial" charset="0"/>
                <a:cs typeface="Arial" charset="0"/>
              </a:rPr>
              <a:t>Application Server</a:t>
            </a:r>
          </a:p>
        </p:txBody>
      </p:sp>
      <p:sp>
        <p:nvSpPr>
          <p:cNvPr id="58383" name="Rectangle 109"/>
          <p:cNvSpPr>
            <a:spLocks noChangeArrowheads="1"/>
          </p:cNvSpPr>
          <p:nvPr/>
        </p:nvSpPr>
        <p:spPr bwMode="auto">
          <a:xfrm>
            <a:off x="4724400" y="1524000"/>
            <a:ext cx="3446463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effectLst/>
                <a:latin typeface="Arial" charset="0"/>
                <a:ea typeface="Arial" charset="0"/>
                <a:cs typeface="Arial" charset="0"/>
              </a:rPr>
              <a:t>MySQL Client Library</a:t>
            </a:r>
          </a:p>
        </p:txBody>
      </p:sp>
      <p:sp>
        <p:nvSpPr>
          <p:cNvPr id="58384" name="Rectangle 109"/>
          <p:cNvSpPr>
            <a:spLocks noChangeArrowheads="1"/>
          </p:cNvSpPr>
          <p:nvPr/>
        </p:nvSpPr>
        <p:spPr bwMode="auto">
          <a:xfrm>
            <a:off x="831850" y="1524000"/>
            <a:ext cx="3446463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effectLst/>
                <a:latin typeface="Arial" charset="0"/>
                <a:ea typeface="Arial" charset="0"/>
                <a:cs typeface="Arial" charset="0"/>
              </a:rPr>
              <a:t>MySQL Client Library</a:t>
            </a:r>
          </a:p>
        </p:txBody>
      </p:sp>
      <p:grpSp>
        <p:nvGrpSpPr>
          <p:cNvPr id="58385" name="Group 134"/>
          <p:cNvGrpSpPr>
            <a:grpSpLocks/>
          </p:cNvGrpSpPr>
          <p:nvPr/>
        </p:nvGrpSpPr>
        <p:grpSpPr bwMode="auto">
          <a:xfrm>
            <a:off x="831850" y="1524000"/>
            <a:ext cx="7339013" cy="762000"/>
            <a:chOff x="831850" y="1524000"/>
            <a:chExt cx="7339014" cy="762000"/>
          </a:xfrm>
        </p:grpSpPr>
        <p:grpSp>
          <p:nvGrpSpPr>
            <p:cNvPr id="58409" name="Group 128"/>
            <p:cNvGrpSpPr>
              <a:grpSpLocks/>
            </p:cNvGrpSpPr>
            <p:nvPr/>
          </p:nvGrpSpPr>
          <p:grpSpPr bwMode="auto">
            <a:xfrm>
              <a:off x="831850" y="1524000"/>
              <a:ext cx="3446464" cy="762000"/>
              <a:chOff x="831850" y="1524000"/>
              <a:chExt cx="3446464" cy="762000"/>
            </a:xfrm>
          </p:grpSpPr>
          <p:sp>
            <p:nvSpPr>
              <p:cNvPr id="58413" name="Rectangle 109"/>
              <p:cNvSpPr>
                <a:spLocks noChangeArrowheads="1"/>
              </p:cNvSpPr>
              <p:nvPr/>
            </p:nvSpPr>
            <p:spPr bwMode="auto">
              <a:xfrm>
                <a:off x="831850" y="1905000"/>
                <a:ext cx="344646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>
                    <a:effectLst/>
                    <a:latin typeface="Arial" charset="0"/>
                    <a:ea typeface="Arial" charset="0"/>
                    <a:cs typeface="Arial" charset="0"/>
                  </a:rPr>
                  <a:t>MySQL Client Library</a:t>
                </a:r>
              </a:p>
            </p:txBody>
          </p:sp>
          <p:sp>
            <p:nvSpPr>
              <p:cNvPr id="58414" name="Rectangle 109"/>
              <p:cNvSpPr>
                <a:spLocks noChangeArrowheads="1"/>
              </p:cNvSpPr>
              <p:nvPr/>
            </p:nvSpPr>
            <p:spPr bwMode="auto">
              <a:xfrm>
                <a:off x="831850" y="1524000"/>
                <a:ext cx="3446464" cy="3810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Connector/SQL Router</a:t>
                </a:r>
                <a:endParaRPr lang="en-US" sz="16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8410" name="Group 131"/>
            <p:cNvGrpSpPr>
              <a:grpSpLocks/>
            </p:cNvGrpSpPr>
            <p:nvPr/>
          </p:nvGrpSpPr>
          <p:grpSpPr bwMode="auto">
            <a:xfrm>
              <a:off x="4724401" y="1524000"/>
              <a:ext cx="3446463" cy="762000"/>
              <a:chOff x="831850" y="1524000"/>
              <a:chExt cx="3446463" cy="762000"/>
            </a:xfrm>
          </p:grpSpPr>
          <p:sp>
            <p:nvSpPr>
              <p:cNvPr id="58411" name="Rectangle 109"/>
              <p:cNvSpPr>
                <a:spLocks noChangeArrowheads="1"/>
              </p:cNvSpPr>
              <p:nvPr/>
            </p:nvSpPr>
            <p:spPr bwMode="auto">
              <a:xfrm>
                <a:off x="831850" y="1905000"/>
                <a:ext cx="344646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>
                    <a:effectLst/>
                    <a:latin typeface="Arial" charset="0"/>
                    <a:ea typeface="Arial" charset="0"/>
                    <a:cs typeface="Arial" charset="0"/>
                  </a:rPr>
                  <a:t>MySQL Client Library</a:t>
                </a:r>
              </a:p>
            </p:txBody>
          </p:sp>
          <p:sp>
            <p:nvSpPr>
              <p:cNvPr id="58412" name="Rectangle 109"/>
              <p:cNvSpPr>
                <a:spLocks noChangeArrowheads="1"/>
              </p:cNvSpPr>
              <p:nvPr/>
            </p:nvSpPr>
            <p:spPr bwMode="auto">
              <a:xfrm>
                <a:off x="831850" y="1524000"/>
                <a:ext cx="3446463" cy="3810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FFFFFF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Connector/SQL Router</a:t>
                </a:r>
                <a:endParaRPr lang="en-US" sz="1600">
                  <a:solidFill>
                    <a:srgbClr val="FFFFFF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136" name="Rectangle 109"/>
          <p:cNvSpPr>
            <a:spLocks noChangeArrowheads="1"/>
          </p:cNvSpPr>
          <p:nvPr/>
        </p:nvSpPr>
        <p:spPr bwMode="auto">
          <a:xfrm>
            <a:off x="1462088" y="5410200"/>
            <a:ext cx="1306512" cy="519113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Manager/</a:t>
            </a:r>
          </a:p>
          <a:p>
            <a:pPr algn="ctr"/>
            <a:r>
              <a:rPr lang="en-US" sz="180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Monitor</a:t>
            </a:r>
            <a:endParaRPr lang="en-US" sz="1600"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7" name="Rectangle 109"/>
          <p:cNvSpPr>
            <a:spLocks noChangeArrowheads="1"/>
          </p:cNvSpPr>
          <p:nvPr/>
        </p:nvSpPr>
        <p:spPr bwMode="auto">
          <a:xfrm>
            <a:off x="6186488" y="5424488"/>
            <a:ext cx="1306512" cy="504825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Manager/Monitor</a:t>
            </a:r>
            <a:endParaRPr lang="en-US" sz="1600"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Rectangle 109"/>
          <p:cNvSpPr>
            <a:spLocks noChangeArrowheads="1"/>
          </p:cNvSpPr>
          <p:nvPr/>
        </p:nvSpPr>
        <p:spPr bwMode="auto">
          <a:xfrm>
            <a:off x="3824288" y="5410200"/>
            <a:ext cx="1306512" cy="519113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Manager/Monitor</a:t>
            </a:r>
            <a:endParaRPr lang="en-US" sz="1600"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9" name="Line 21"/>
          <p:cNvSpPr>
            <a:spLocks noChangeShapeType="1"/>
          </p:cNvSpPr>
          <p:nvPr/>
        </p:nvSpPr>
        <p:spPr bwMode="auto">
          <a:xfrm flipH="1">
            <a:off x="2736850" y="5548313"/>
            <a:ext cx="105568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40" name="Line 22"/>
          <p:cNvSpPr>
            <a:spLocks noChangeShapeType="1"/>
          </p:cNvSpPr>
          <p:nvPr/>
        </p:nvSpPr>
        <p:spPr bwMode="auto">
          <a:xfrm flipH="1">
            <a:off x="5099050" y="5548313"/>
            <a:ext cx="105568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49" name="Line 38"/>
          <p:cNvSpPr>
            <a:spLocks noChangeShapeType="1"/>
          </p:cNvSpPr>
          <p:nvPr/>
        </p:nvSpPr>
        <p:spPr bwMode="auto">
          <a:xfrm>
            <a:off x="2713038" y="2286000"/>
            <a:ext cx="1565275" cy="163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0" name="Line 38"/>
          <p:cNvSpPr>
            <a:spLocks noChangeShapeType="1"/>
          </p:cNvSpPr>
          <p:nvPr/>
        </p:nvSpPr>
        <p:spPr bwMode="auto">
          <a:xfrm flipH="1">
            <a:off x="4724400" y="2286000"/>
            <a:ext cx="1752600" cy="165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2" name="Line 37"/>
          <p:cNvSpPr>
            <a:spLocks noChangeShapeType="1"/>
          </p:cNvSpPr>
          <p:nvPr/>
        </p:nvSpPr>
        <p:spPr bwMode="auto">
          <a:xfrm flipH="1">
            <a:off x="2268538" y="2286000"/>
            <a:ext cx="246062" cy="1636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3" name="Line 37"/>
          <p:cNvSpPr>
            <a:spLocks noChangeShapeType="1"/>
          </p:cNvSpPr>
          <p:nvPr/>
        </p:nvSpPr>
        <p:spPr bwMode="auto">
          <a:xfrm>
            <a:off x="2954338" y="2286000"/>
            <a:ext cx="3522662" cy="1651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4" name="Line 37"/>
          <p:cNvSpPr>
            <a:spLocks noChangeShapeType="1"/>
          </p:cNvSpPr>
          <p:nvPr/>
        </p:nvSpPr>
        <p:spPr bwMode="auto">
          <a:xfrm flipH="1">
            <a:off x="2514600" y="2286000"/>
            <a:ext cx="3487738" cy="1636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5" name="Line 37"/>
          <p:cNvSpPr>
            <a:spLocks noChangeShapeType="1"/>
          </p:cNvSpPr>
          <p:nvPr/>
        </p:nvSpPr>
        <p:spPr bwMode="auto">
          <a:xfrm flipH="1">
            <a:off x="7089775" y="2300288"/>
            <a:ext cx="246063" cy="16367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grpSp>
        <p:nvGrpSpPr>
          <p:cNvPr id="11" name="Group 158"/>
          <p:cNvGrpSpPr>
            <a:grpSpLocks/>
          </p:cNvGrpSpPr>
          <p:nvPr/>
        </p:nvGrpSpPr>
        <p:grpSpPr bwMode="auto">
          <a:xfrm>
            <a:off x="485775" y="1704975"/>
            <a:ext cx="976313" cy="3963988"/>
            <a:chOff x="485413" y="1704974"/>
            <a:chExt cx="976675" cy="3964782"/>
          </a:xfrm>
        </p:grpSpPr>
        <p:cxnSp>
          <p:nvCxnSpPr>
            <p:cNvPr id="58407" name="Elbow Connector 141"/>
            <p:cNvCxnSpPr>
              <a:cxnSpLocks noChangeShapeType="1"/>
              <a:stCxn id="58414" idx="1"/>
              <a:endCxn id="136" idx="1"/>
            </p:cNvCxnSpPr>
            <p:nvPr/>
          </p:nvCxnSpPr>
          <p:spPr bwMode="auto">
            <a:xfrm rot="10800000" flipH="1" flipV="1">
              <a:off x="831850" y="1714499"/>
              <a:ext cx="630238" cy="3955257"/>
            </a:xfrm>
            <a:prstGeom prst="bentConnector3">
              <a:avLst>
                <a:gd name="adj1" fmla="val -65495"/>
              </a:avLst>
            </a:prstGeom>
            <a:noFill/>
            <a:ln w="38100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</p:cxnSp>
        <p:sp>
          <p:nvSpPr>
            <p:cNvPr id="158" name="TextBox 157"/>
            <p:cNvSpPr txBox="1"/>
            <p:nvPr/>
          </p:nvSpPr>
          <p:spPr>
            <a:xfrm rot="5400000">
              <a:off x="-903901" y="3094288"/>
              <a:ext cx="3096245" cy="3176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/>
                <a:t>Monitoring and control</a:t>
              </a:r>
            </a:p>
          </p:txBody>
        </p:sp>
      </p:grpSp>
      <p:grpSp>
        <p:nvGrpSpPr>
          <p:cNvPr id="12" name="Group 160"/>
          <p:cNvGrpSpPr>
            <a:grpSpLocks/>
          </p:cNvGrpSpPr>
          <p:nvPr/>
        </p:nvGrpSpPr>
        <p:grpSpPr bwMode="auto">
          <a:xfrm>
            <a:off x="7493000" y="1714500"/>
            <a:ext cx="1117600" cy="3962400"/>
            <a:chOff x="7493000" y="1714500"/>
            <a:chExt cx="1117600" cy="3962399"/>
          </a:xfrm>
        </p:grpSpPr>
        <p:cxnSp>
          <p:nvCxnSpPr>
            <p:cNvPr id="58405" name="Elbow Connector 144"/>
            <p:cNvCxnSpPr>
              <a:cxnSpLocks noChangeShapeType="1"/>
              <a:stCxn id="58412" idx="3"/>
              <a:endCxn id="137" idx="3"/>
            </p:cNvCxnSpPr>
            <p:nvPr/>
          </p:nvCxnSpPr>
          <p:spPr bwMode="auto">
            <a:xfrm flipH="1">
              <a:off x="7493000" y="1714500"/>
              <a:ext cx="677863" cy="3962399"/>
            </a:xfrm>
            <a:prstGeom prst="bentConnector3">
              <a:avLst>
                <a:gd name="adj1" fmla="val -68046"/>
              </a:avLst>
            </a:prstGeom>
            <a:noFill/>
            <a:ln w="38100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</p:cxnSp>
        <p:sp>
          <p:nvSpPr>
            <p:cNvPr id="160" name="TextBox 159"/>
            <p:cNvSpPr txBox="1"/>
            <p:nvPr/>
          </p:nvSpPr>
          <p:spPr>
            <a:xfrm rot="5400000">
              <a:off x="6904037" y="3246438"/>
              <a:ext cx="3095624" cy="317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/>
                <a:t>Monitoring and control</a:t>
              </a:r>
            </a:p>
          </p:txBody>
        </p:sp>
      </p:grpSp>
      <p:grpSp>
        <p:nvGrpSpPr>
          <p:cNvPr id="58399" name="Group 163"/>
          <p:cNvGrpSpPr>
            <a:grpSpLocks/>
          </p:cNvGrpSpPr>
          <p:nvPr/>
        </p:nvGrpSpPr>
        <p:grpSpPr bwMode="auto">
          <a:xfrm>
            <a:off x="990600" y="3124200"/>
            <a:ext cx="7010400" cy="3248025"/>
            <a:chOff x="990600" y="3124200"/>
            <a:chExt cx="7010400" cy="3248025"/>
          </a:xfrm>
        </p:grpSpPr>
        <p:sp>
          <p:nvSpPr>
            <p:cNvPr id="162" name="Rectangle 161"/>
            <p:cNvSpPr/>
            <p:nvPr/>
          </p:nvSpPr>
          <p:spPr bwMode="auto">
            <a:xfrm>
              <a:off x="990600" y="3429000"/>
              <a:ext cx="7010400" cy="2943225"/>
            </a:xfrm>
            <a:prstGeom prst="rect">
              <a:avLst/>
            </a:prstGeom>
            <a:noFill/>
            <a:ln w="28575" cap="flat" cmpd="sng" algn="ctr">
              <a:solidFill>
                <a:srgbClr val="B12A6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noProof="1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181600" y="3124200"/>
              <a:ext cx="2286000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CC3399"/>
                  </a:solidFill>
                </a:rPr>
                <a:t>Data Service</a:t>
              </a:r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134938" y="1714500"/>
            <a:ext cx="855662" cy="1104900"/>
            <a:chOff x="134937" y="1714501"/>
            <a:chExt cx="855663" cy="1104900"/>
          </a:xfrm>
        </p:grpSpPr>
        <p:sp>
          <p:nvSpPr>
            <p:cNvPr id="58401" name="Rectangle 109"/>
            <p:cNvSpPr>
              <a:spLocks noChangeArrowheads="1"/>
            </p:cNvSpPr>
            <p:nvPr/>
          </p:nvSpPr>
          <p:spPr bwMode="auto">
            <a:xfrm>
              <a:off x="134937" y="2438400"/>
              <a:ext cx="855663" cy="381001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Router CLI</a:t>
              </a:r>
            </a:p>
          </p:txBody>
        </p:sp>
        <p:cxnSp>
          <p:nvCxnSpPr>
            <p:cNvPr id="58402" name="Shape 60"/>
            <p:cNvCxnSpPr>
              <a:cxnSpLocks noChangeShapeType="1"/>
              <a:stCxn id="58401" idx="0"/>
            </p:cNvCxnSpPr>
            <p:nvPr/>
          </p:nvCxnSpPr>
          <p:spPr bwMode="auto">
            <a:xfrm rot="5400000" flipH="1" flipV="1">
              <a:off x="335359" y="1941910"/>
              <a:ext cx="723900" cy="26908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</p:cxnSp>
      </p:grpSp>
    </p:spTree>
  </p:cSld>
  <p:clrMapOvr>
    <a:masterClrMapping/>
  </p:clrMapOvr>
  <p:transition spd="slow"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Tungsten Enterprise</a:t>
            </a:r>
            <a:endParaRPr lang="en-US" dirty="0">
              <a:effectLst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77938" y="3733800"/>
            <a:ext cx="1676400" cy="2292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5192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02338" y="3733800"/>
            <a:ext cx="1676400" cy="2278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6243638" y="3937000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40138" y="3733800"/>
            <a:ext cx="1676400" cy="2292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38814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grpSp>
        <p:nvGrpSpPr>
          <p:cNvPr id="60425" name="Group 51"/>
          <p:cNvGrpSpPr>
            <a:grpSpLocks/>
          </p:cNvGrpSpPr>
          <p:nvPr/>
        </p:nvGrpSpPr>
        <p:grpSpPr bwMode="auto">
          <a:xfrm>
            <a:off x="1462088" y="5029200"/>
            <a:ext cx="6030912" cy="395288"/>
            <a:chOff x="1462088" y="5084763"/>
            <a:chExt cx="6030913" cy="395287"/>
          </a:xfrm>
        </p:grpSpPr>
        <p:sp>
          <p:nvSpPr>
            <p:cNvPr id="60460" name="Rectangle 109"/>
            <p:cNvSpPr>
              <a:spLocks noChangeArrowheads="1"/>
            </p:cNvSpPr>
            <p:nvPr/>
          </p:nvSpPr>
          <p:spPr bwMode="auto">
            <a:xfrm>
              <a:off x="1462088" y="5084763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461" name="Rectangle 109"/>
            <p:cNvSpPr>
              <a:spLocks noChangeArrowheads="1"/>
            </p:cNvSpPr>
            <p:nvPr/>
          </p:nvSpPr>
          <p:spPr bwMode="auto">
            <a:xfrm>
              <a:off x="6186488" y="5099050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462" name="Rectangle 109"/>
            <p:cNvSpPr>
              <a:spLocks noChangeArrowheads="1"/>
            </p:cNvSpPr>
            <p:nvPr/>
          </p:nvSpPr>
          <p:spPr bwMode="auto">
            <a:xfrm>
              <a:off x="3824288" y="5084763"/>
              <a:ext cx="1306513" cy="3810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  <a:endParaRPr lang="en-US" sz="16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5155" name="Line 19"/>
            <p:cNvSpPr>
              <a:spLocks noChangeShapeType="1"/>
            </p:cNvSpPr>
            <p:nvPr/>
          </p:nvSpPr>
          <p:spPr bwMode="auto">
            <a:xfrm flipH="1">
              <a:off x="2725738" y="5229226"/>
              <a:ext cx="1055687" cy="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475156" name="Line 20"/>
            <p:cNvSpPr>
              <a:spLocks noChangeShapeType="1"/>
            </p:cNvSpPr>
            <p:nvPr/>
          </p:nvSpPr>
          <p:spPr bwMode="auto">
            <a:xfrm flipV="1">
              <a:off x="5130801" y="5229226"/>
              <a:ext cx="1055688" cy="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sp>
        <p:nvSpPr>
          <p:cNvPr id="475166" name="Text Box 30"/>
          <p:cNvSpPr txBox="1">
            <a:spLocks noChangeArrowheads="1"/>
          </p:cNvSpPr>
          <p:nvPr/>
        </p:nvSpPr>
        <p:spPr bwMode="auto">
          <a:xfrm>
            <a:off x="4043363" y="5997575"/>
            <a:ext cx="968375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Master</a:t>
            </a:r>
          </a:p>
        </p:txBody>
      </p:sp>
      <p:sp>
        <p:nvSpPr>
          <p:cNvPr id="475167" name="Text Box 31"/>
          <p:cNvSpPr txBox="1">
            <a:spLocks noChangeArrowheads="1"/>
          </p:cNvSpPr>
          <p:nvPr/>
        </p:nvSpPr>
        <p:spPr bwMode="auto">
          <a:xfrm>
            <a:off x="1593850" y="6026150"/>
            <a:ext cx="82550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475168" name="Text Box 32"/>
          <p:cNvSpPr txBox="1">
            <a:spLocks noChangeArrowheads="1"/>
          </p:cNvSpPr>
          <p:nvPr/>
        </p:nvSpPr>
        <p:spPr bwMode="auto">
          <a:xfrm>
            <a:off x="6264275" y="6011863"/>
            <a:ext cx="825500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60429" name="Rectangle 109"/>
          <p:cNvSpPr>
            <a:spLocks noChangeArrowheads="1"/>
          </p:cNvSpPr>
          <p:nvPr/>
        </p:nvSpPr>
        <p:spPr bwMode="auto">
          <a:xfrm>
            <a:off x="831850" y="990600"/>
            <a:ext cx="3446463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effectLst/>
                <a:latin typeface="Arial" charset="0"/>
                <a:ea typeface="Arial" charset="0"/>
                <a:cs typeface="Arial" charset="0"/>
              </a:rPr>
              <a:t>Application Server</a:t>
            </a:r>
          </a:p>
        </p:txBody>
      </p:sp>
      <p:sp>
        <p:nvSpPr>
          <p:cNvPr id="60430" name="Rectangle 109"/>
          <p:cNvSpPr>
            <a:spLocks noChangeArrowheads="1"/>
          </p:cNvSpPr>
          <p:nvPr/>
        </p:nvSpPr>
        <p:spPr bwMode="auto">
          <a:xfrm>
            <a:off x="4724400" y="990600"/>
            <a:ext cx="3446463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effectLst/>
                <a:latin typeface="Arial" charset="0"/>
                <a:ea typeface="Arial" charset="0"/>
                <a:cs typeface="Arial" charset="0"/>
              </a:rPr>
              <a:t>Application Server</a:t>
            </a:r>
          </a:p>
        </p:txBody>
      </p:sp>
      <p:sp>
        <p:nvSpPr>
          <p:cNvPr id="60431" name="Rectangle 109"/>
          <p:cNvSpPr>
            <a:spLocks noChangeArrowheads="1"/>
          </p:cNvSpPr>
          <p:nvPr/>
        </p:nvSpPr>
        <p:spPr bwMode="auto">
          <a:xfrm>
            <a:off x="4724400" y="1524000"/>
            <a:ext cx="3446463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effectLst/>
                <a:latin typeface="Arial" charset="0"/>
                <a:ea typeface="Arial" charset="0"/>
                <a:cs typeface="Arial" charset="0"/>
              </a:rPr>
              <a:t>MySQL Client Library</a:t>
            </a:r>
          </a:p>
        </p:txBody>
      </p:sp>
      <p:sp>
        <p:nvSpPr>
          <p:cNvPr id="60432" name="Rectangle 109"/>
          <p:cNvSpPr>
            <a:spLocks noChangeArrowheads="1"/>
          </p:cNvSpPr>
          <p:nvPr/>
        </p:nvSpPr>
        <p:spPr bwMode="auto">
          <a:xfrm>
            <a:off x="831850" y="1524000"/>
            <a:ext cx="3446463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effectLst/>
                <a:latin typeface="Arial" charset="0"/>
                <a:ea typeface="Arial" charset="0"/>
                <a:cs typeface="Arial" charset="0"/>
              </a:rPr>
              <a:t>MySQL Client Library</a:t>
            </a:r>
          </a:p>
        </p:txBody>
      </p:sp>
      <p:grpSp>
        <p:nvGrpSpPr>
          <p:cNvPr id="60433" name="Group 134"/>
          <p:cNvGrpSpPr>
            <a:grpSpLocks/>
          </p:cNvGrpSpPr>
          <p:nvPr/>
        </p:nvGrpSpPr>
        <p:grpSpPr bwMode="auto">
          <a:xfrm>
            <a:off x="831850" y="1524000"/>
            <a:ext cx="7339013" cy="762000"/>
            <a:chOff x="831850" y="1524000"/>
            <a:chExt cx="7339014" cy="762000"/>
          </a:xfrm>
        </p:grpSpPr>
        <p:grpSp>
          <p:nvGrpSpPr>
            <p:cNvPr id="60454" name="Group 128"/>
            <p:cNvGrpSpPr>
              <a:grpSpLocks/>
            </p:cNvGrpSpPr>
            <p:nvPr/>
          </p:nvGrpSpPr>
          <p:grpSpPr bwMode="auto">
            <a:xfrm>
              <a:off x="831850" y="1524000"/>
              <a:ext cx="3446464" cy="762000"/>
              <a:chOff x="831850" y="1524000"/>
              <a:chExt cx="3446464" cy="762000"/>
            </a:xfrm>
          </p:grpSpPr>
          <p:sp>
            <p:nvSpPr>
              <p:cNvPr id="60458" name="Rectangle 109"/>
              <p:cNvSpPr>
                <a:spLocks noChangeArrowheads="1"/>
              </p:cNvSpPr>
              <p:nvPr/>
            </p:nvSpPr>
            <p:spPr bwMode="auto">
              <a:xfrm>
                <a:off x="831850" y="1905000"/>
                <a:ext cx="344646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>
                    <a:effectLst/>
                    <a:latin typeface="Arial" charset="0"/>
                    <a:ea typeface="Arial" charset="0"/>
                    <a:cs typeface="Arial" charset="0"/>
                  </a:rPr>
                  <a:t>PostgresSQL Client Library</a:t>
                </a:r>
              </a:p>
            </p:txBody>
          </p:sp>
          <p:sp>
            <p:nvSpPr>
              <p:cNvPr id="60459" name="Rectangle 109"/>
              <p:cNvSpPr>
                <a:spLocks noChangeArrowheads="1"/>
              </p:cNvSpPr>
              <p:nvPr/>
            </p:nvSpPr>
            <p:spPr bwMode="auto">
              <a:xfrm>
                <a:off x="831850" y="1524000"/>
                <a:ext cx="3446464" cy="3810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Connector/SQL Router</a:t>
                </a:r>
                <a:endParaRPr lang="en-US" sz="16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0455" name="Group 131"/>
            <p:cNvGrpSpPr>
              <a:grpSpLocks/>
            </p:cNvGrpSpPr>
            <p:nvPr/>
          </p:nvGrpSpPr>
          <p:grpSpPr bwMode="auto">
            <a:xfrm>
              <a:off x="4724401" y="1524000"/>
              <a:ext cx="3446463" cy="762000"/>
              <a:chOff x="831850" y="1524000"/>
              <a:chExt cx="3446463" cy="762000"/>
            </a:xfrm>
          </p:grpSpPr>
          <p:sp>
            <p:nvSpPr>
              <p:cNvPr id="60456" name="Rectangle 109"/>
              <p:cNvSpPr>
                <a:spLocks noChangeArrowheads="1"/>
              </p:cNvSpPr>
              <p:nvPr/>
            </p:nvSpPr>
            <p:spPr bwMode="auto">
              <a:xfrm>
                <a:off x="831850" y="1905000"/>
                <a:ext cx="344646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>
                    <a:effectLst/>
                    <a:latin typeface="Arial" charset="0"/>
                    <a:ea typeface="Arial" charset="0"/>
                    <a:cs typeface="Arial" charset="0"/>
                  </a:rPr>
                  <a:t>PostgresSQL Client Library</a:t>
                </a:r>
              </a:p>
            </p:txBody>
          </p:sp>
          <p:sp>
            <p:nvSpPr>
              <p:cNvPr id="60457" name="Rectangle 109"/>
              <p:cNvSpPr>
                <a:spLocks noChangeArrowheads="1"/>
              </p:cNvSpPr>
              <p:nvPr/>
            </p:nvSpPr>
            <p:spPr bwMode="auto">
              <a:xfrm>
                <a:off x="831850" y="1524000"/>
                <a:ext cx="3446463" cy="3810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FFFFFF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Connector/SQL Router</a:t>
                </a:r>
                <a:endParaRPr lang="en-US" sz="1600">
                  <a:solidFill>
                    <a:srgbClr val="FFFFFF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60434" name="Rectangle 109"/>
          <p:cNvSpPr>
            <a:spLocks noChangeArrowheads="1"/>
          </p:cNvSpPr>
          <p:nvPr/>
        </p:nvSpPr>
        <p:spPr bwMode="auto">
          <a:xfrm>
            <a:off x="1462088" y="5410200"/>
            <a:ext cx="1306512" cy="519113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Manager/</a:t>
            </a:r>
          </a:p>
          <a:p>
            <a:pPr algn="ctr"/>
            <a:r>
              <a:rPr lang="en-US" sz="180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Monitor</a:t>
            </a:r>
            <a:endParaRPr lang="en-US" sz="1600"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435" name="Rectangle 109"/>
          <p:cNvSpPr>
            <a:spLocks noChangeArrowheads="1"/>
          </p:cNvSpPr>
          <p:nvPr/>
        </p:nvSpPr>
        <p:spPr bwMode="auto">
          <a:xfrm>
            <a:off x="6186488" y="5424488"/>
            <a:ext cx="1306512" cy="504825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Manager/Monitor</a:t>
            </a:r>
            <a:endParaRPr lang="en-US" sz="1600"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436" name="Rectangle 109"/>
          <p:cNvSpPr>
            <a:spLocks noChangeArrowheads="1"/>
          </p:cNvSpPr>
          <p:nvPr/>
        </p:nvSpPr>
        <p:spPr bwMode="auto">
          <a:xfrm>
            <a:off x="3824288" y="5410200"/>
            <a:ext cx="1306512" cy="519113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Manager/Monitor</a:t>
            </a:r>
            <a:endParaRPr lang="en-US" sz="1600">
              <a:solidFill>
                <a:srgbClr val="FFFFF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9" name="Line 21"/>
          <p:cNvSpPr>
            <a:spLocks noChangeShapeType="1"/>
          </p:cNvSpPr>
          <p:nvPr/>
        </p:nvSpPr>
        <p:spPr bwMode="auto">
          <a:xfrm flipH="1">
            <a:off x="2736850" y="5548313"/>
            <a:ext cx="105568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40" name="Line 22"/>
          <p:cNvSpPr>
            <a:spLocks noChangeShapeType="1"/>
          </p:cNvSpPr>
          <p:nvPr/>
        </p:nvSpPr>
        <p:spPr bwMode="auto">
          <a:xfrm flipH="1">
            <a:off x="5099050" y="5548313"/>
            <a:ext cx="105568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49" name="Line 38"/>
          <p:cNvSpPr>
            <a:spLocks noChangeShapeType="1"/>
          </p:cNvSpPr>
          <p:nvPr/>
        </p:nvSpPr>
        <p:spPr bwMode="auto">
          <a:xfrm>
            <a:off x="2713038" y="2286000"/>
            <a:ext cx="1565275" cy="163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0" name="Line 38"/>
          <p:cNvSpPr>
            <a:spLocks noChangeShapeType="1"/>
          </p:cNvSpPr>
          <p:nvPr/>
        </p:nvSpPr>
        <p:spPr bwMode="auto">
          <a:xfrm flipH="1">
            <a:off x="4724400" y="2286000"/>
            <a:ext cx="1752600" cy="165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2" name="Line 37"/>
          <p:cNvSpPr>
            <a:spLocks noChangeShapeType="1"/>
          </p:cNvSpPr>
          <p:nvPr/>
        </p:nvSpPr>
        <p:spPr bwMode="auto">
          <a:xfrm flipH="1">
            <a:off x="2268538" y="2286000"/>
            <a:ext cx="246062" cy="1636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3" name="Line 37"/>
          <p:cNvSpPr>
            <a:spLocks noChangeShapeType="1"/>
          </p:cNvSpPr>
          <p:nvPr/>
        </p:nvSpPr>
        <p:spPr bwMode="auto">
          <a:xfrm>
            <a:off x="2954338" y="2286000"/>
            <a:ext cx="3522662" cy="1651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4" name="Line 37"/>
          <p:cNvSpPr>
            <a:spLocks noChangeShapeType="1"/>
          </p:cNvSpPr>
          <p:nvPr/>
        </p:nvSpPr>
        <p:spPr bwMode="auto">
          <a:xfrm flipH="1">
            <a:off x="2514600" y="2286000"/>
            <a:ext cx="3487738" cy="1636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55" name="Line 37"/>
          <p:cNvSpPr>
            <a:spLocks noChangeShapeType="1"/>
          </p:cNvSpPr>
          <p:nvPr/>
        </p:nvSpPr>
        <p:spPr bwMode="auto">
          <a:xfrm flipH="1">
            <a:off x="7089775" y="2300288"/>
            <a:ext cx="246063" cy="16367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grpSp>
        <p:nvGrpSpPr>
          <p:cNvPr id="60445" name="Group 158"/>
          <p:cNvGrpSpPr>
            <a:grpSpLocks/>
          </p:cNvGrpSpPr>
          <p:nvPr/>
        </p:nvGrpSpPr>
        <p:grpSpPr bwMode="auto">
          <a:xfrm>
            <a:off x="485775" y="1704975"/>
            <a:ext cx="976313" cy="3963988"/>
            <a:chOff x="485413" y="1704974"/>
            <a:chExt cx="976675" cy="3964782"/>
          </a:xfrm>
        </p:grpSpPr>
        <p:cxnSp>
          <p:nvCxnSpPr>
            <p:cNvPr id="60452" name="Elbow Connector 141"/>
            <p:cNvCxnSpPr>
              <a:cxnSpLocks noChangeShapeType="1"/>
              <a:stCxn id="60459" idx="1"/>
              <a:endCxn id="60434" idx="1"/>
            </p:cNvCxnSpPr>
            <p:nvPr/>
          </p:nvCxnSpPr>
          <p:spPr bwMode="auto">
            <a:xfrm rot="10800000" flipH="1" flipV="1">
              <a:off x="831850" y="1714499"/>
              <a:ext cx="630238" cy="3955257"/>
            </a:xfrm>
            <a:prstGeom prst="bentConnector3">
              <a:avLst>
                <a:gd name="adj1" fmla="val -65495"/>
              </a:avLst>
            </a:prstGeom>
            <a:noFill/>
            <a:ln w="38100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</p:cxnSp>
        <p:sp>
          <p:nvSpPr>
            <p:cNvPr id="158" name="TextBox 157"/>
            <p:cNvSpPr txBox="1"/>
            <p:nvPr/>
          </p:nvSpPr>
          <p:spPr>
            <a:xfrm rot="5400000">
              <a:off x="-903901" y="3094288"/>
              <a:ext cx="3096245" cy="3176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/>
                <a:t>Monitoring and control</a:t>
              </a:r>
            </a:p>
          </p:txBody>
        </p:sp>
      </p:grpSp>
      <p:grpSp>
        <p:nvGrpSpPr>
          <p:cNvPr id="60446" name="Group 160"/>
          <p:cNvGrpSpPr>
            <a:grpSpLocks/>
          </p:cNvGrpSpPr>
          <p:nvPr/>
        </p:nvGrpSpPr>
        <p:grpSpPr bwMode="auto">
          <a:xfrm>
            <a:off x="7493000" y="1714500"/>
            <a:ext cx="1117600" cy="3962400"/>
            <a:chOff x="7493000" y="1714500"/>
            <a:chExt cx="1117600" cy="3962399"/>
          </a:xfrm>
        </p:grpSpPr>
        <p:cxnSp>
          <p:nvCxnSpPr>
            <p:cNvPr id="60450" name="Elbow Connector 144"/>
            <p:cNvCxnSpPr>
              <a:cxnSpLocks noChangeShapeType="1"/>
              <a:stCxn id="60457" idx="3"/>
              <a:endCxn id="60435" idx="3"/>
            </p:cNvCxnSpPr>
            <p:nvPr/>
          </p:nvCxnSpPr>
          <p:spPr bwMode="auto">
            <a:xfrm flipH="1">
              <a:off x="7493000" y="1714500"/>
              <a:ext cx="677863" cy="3962399"/>
            </a:xfrm>
            <a:prstGeom prst="bentConnector3">
              <a:avLst>
                <a:gd name="adj1" fmla="val -68046"/>
              </a:avLst>
            </a:prstGeom>
            <a:noFill/>
            <a:ln w="38100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</p:cxnSp>
        <p:sp>
          <p:nvSpPr>
            <p:cNvPr id="160" name="TextBox 159"/>
            <p:cNvSpPr txBox="1"/>
            <p:nvPr/>
          </p:nvSpPr>
          <p:spPr>
            <a:xfrm rot="5400000">
              <a:off x="6904037" y="3246438"/>
              <a:ext cx="3095624" cy="317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/>
                <a:t>Monitoring and control</a:t>
              </a:r>
            </a:p>
          </p:txBody>
        </p:sp>
      </p:grpSp>
      <p:grpSp>
        <p:nvGrpSpPr>
          <p:cNvPr id="60447" name="Group 163"/>
          <p:cNvGrpSpPr>
            <a:grpSpLocks/>
          </p:cNvGrpSpPr>
          <p:nvPr/>
        </p:nvGrpSpPr>
        <p:grpSpPr bwMode="auto">
          <a:xfrm>
            <a:off x="990600" y="3124200"/>
            <a:ext cx="7010400" cy="3248025"/>
            <a:chOff x="990600" y="3124200"/>
            <a:chExt cx="7010400" cy="3248025"/>
          </a:xfrm>
        </p:grpSpPr>
        <p:sp>
          <p:nvSpPr>
            <p:cNvPr id="162" name="Rectangle 161"/>
            <p:cNvSpPr/>
            <p:nvPr/>
          </p:nvSpPr>
          <p:spPr bwMode="auto">
            <a:xfrm>
              <a:off x="990600" y="3429000"/>
              <a:ext cx="7010400" cy="2943225"/>
            </a:xfrm>
            <a:prstGeom prst="rect">
              <a:avLst/>
            </a:prstGeom>
            <a:noFill/>
            <a:ln w="28575" cap="flat" cmpd="sng" algn="ctr">
              <a:solidFill>
                <a:srgbClr val="B12A6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noProof="1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181600" y="3124200"/>
              <a:ext cx="2286000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CC3399"/>
                  </a:solidFill>
                </a:rPr>
                <a:t>Data Service</a:t>
              </a:r>
            </a:p>
          </p:txBody>
        </p:sp>
      </p:grpSp>
    </p:spTree>
  </p:cSld>
  <p:clrMapOvr>
    <a:masterClrMapping/>
  </p:clrMapOvr>
  <p:transition spd="slow" advTm="45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8" name="AutoShape 4"/>
          <p:cNvSpPr>
            <a:spLocks noChangeArrowheads="1"/>
          </p:cNvSpPr>
          <p:nvPr/>
        </p:nvSpPr>
        <p:spPr bwMode="auto">
          <a:xfrm>
            <a:off x="1714500" y="1828800"/>
            <a:ext cx="1676400" cy="685800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Operational</a:t>
            </a:r>
          </a:p>
          <a:p>
            <a:pPr algn="ct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Rules</a:t>
            </a:r>
          </a:p>
        </p:txBody>
      </p:sp>
      <p:sp>
        <p:nvSpPr>
          <p:cNvPr id="487441" name="Line 17"/>
          <p:cNvSpPr>
            <a:spLocks noChangeShapeType="1"/>
          </p:cNvSpPr>
          <p:nvPr/>
        </p:nvSpPr>
        <p:spPr bwMode="auto">
          <a:xfrm flipH="1">
            <a:off x="6624638" y="43434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grpSp>
        <p:nvGrpSpPr>
          <p:cNvPr id="62468" name="Group 53"/>
          <p:cNvGrpSpPr>
            <a:grpSpLocks/>
          </p:cNvGrpSpPr>
          <p:nvPr/>
        </p:nvGrpSpPr>
        <p:grpSpPr bwMode="auto">
          <a:xfrm>
            <a:off x="5248275" y="2971800"/>
            <a:ext cx="2787650" cy="1371600"/>
            <a:chOff x="2895600" y="2438400"/>
            <a:chExt cx="2788505" cy="1524000"/>
          </a:xfrm>
        </p:grpSpPr>
        <p:sp>
          <p:nvSpPr>
            <p:cNvPr id="487427" name="Oval 3"/>
            <p:cNvSpPr>
              <a:spLocks noChangeArrowheads="1"/>
            </p:cNvSpPr>
            <p:nvPr/>
          </p:nvSpPr>
          <p:spPr bwMode="auto">
            <a:xfrm>
              <a:off x="2895600" y="2438400"/>
              <a:ext cx="2788505" cy="1524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487450" name="Text Box 26"/>
            <p:cNvSpPr txBox="1">
              <a:spLocks noChangeArrowheads="1"/>
            </p:cNvSpPr>
            <p:nvPr/>
          </p:nvSpPr>
          <p:spPr bwMode="auto">
            <a:xfrm>
              <a:off x="3556203" y="3233914"/>
              <a:ext cx="1432364" cy="474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Group </a:t>
              </a:r>
            </a:p>
            <a:p>
              <a:pPr algn="ctr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Communications</a:t>
              </a:r>
            </a:p>
          </p:txBody>
        </p:sp>
      </p:grpSp>
      <p:sp>
        <p:nvSpPr>
          <p:cNvPr id="65" name="Line 17"/>
          <p:cNvSpPr>
            <a:spLocks noChangeShapeType="1"/>
          </p:cNvSpPr>
          <p:nvPr/>
        </p:nvSpPr>
        <p:spPr bwMode="auto">
          <a:xfrm flipH="1">
            <a:off x="6669088" y="2286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grpSp>
        <p:nvGrpSpPr>
          <p:cNvPr id="62470" name="Group 65"/>
          <p:cNvGrpSpPr>
            <a:grpSpLocks/>
          </p:cNvGrpSpPr>
          <p:nvPr/>
        </p:nvGrpSpPr>
        <p:grpSpPr bwMode="auto">
          <a:xfrm>
            <a:off x="381000" y="2971800"/>
            <a:ext cx="3997325" cy="1066800"/>
            <a:chOff x="1737926" y="4648200"/>
            <a:chExt cx="5348674" cy="1066800"/>
          </a:xfrm>
        </p:grpSpPr>
        <p:grpSp>
          <p:nvGrpSpPr>
            <p:cNvPr id="62519" name="Group 36"/>
            <p:cNvGrpSpPr>
              <a:grpSpLocks/>
            </p:cNvGrpSpPr>
            <p:nvPr/>
          </p:nvGrpSpPr>
          <p:grpSpPr bwMode="auto">
            <a:xfrm>
              <a:off x="3487737" y="4648200"/>
              <a:ext cx="2379664" cy="1066800"/>
              <a:chOff x="2895599" y="4648200"/>
              <a:chExt cx="2819400" cy="1371600"/>
            </a:xfrm>
          </p:grpSpPr>
          <p:sp>
            <p:nvSpPr>
              <p:cNvPr id="62525" name="Rectangle 109"/>
              <p:cNvSpPr>
                <a:spLocks noChangeArrowheads="1"/>
              </p:cNvSpPr>
              <p:nvPr/>
            </p:nvSpPr>
            <p:spPr bwMode="auto">
              <a:xfrm>
                <a:off x="2895599" y="4648200"/>
                <a:ext cx="2819399" cy="6858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Manager/Monitor</a:t>
                </a:r>
              </a:p>
            </p:txBody>
          </p:sp>
          <p:sp>
            <p:nvSpPr>
              <p:cNvPr id="74" name="Rectangle 109"/>
              <p:cNvSpPr>
                <a:spLocks noChangeArrowheads="1"/>
              </p:cNvSpPr>
              <p:nvPr/>
            </p:nvSpPr>
            <p:spPr bwMode="auto">
              <a:xfrm>
                <a:off x="4267805" y="5334000"/>
                <a:ext cx="1447102" cy="68580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100" dirty="0" err="1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MySQL</a:t>
                </a:r>
                <a:endParaRPr lang="en-US" sz="11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mon</a:t>
                </a: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plugin</a:t>
                </a:r>
                <a:endParaRPr lang="en-US" sz="11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527" name="Rectangle 109"/>
              <p:cNvSpPr>
                <a:spLocks noChangeArrowheads="1"/>
              </p:cNvSpPr>
              <p:nvPr/>
            </p:nvSpPr>
            <p:spPr bwMode="auto">
              <a:xfrm>
                <a:off x="2895600" y="5334000"/>
                <a:ext cx="1371600" cy="6858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Replicator mon plugin</a:t>
                </a:r>
              </a:p>
            </p:txBody>
          </p:sp>
        </p:grpSp>
        <p:sp>
          <p:nvSpPr>
            <p:cNvPr id="62520" name="Rectangle 109"/>
            <p:cNvSpPr>
              <a:spLocks noChangeArrowheads="1"/>
            </p:cNvSpPr>
            <p:nvPr/>
          </p:nvSpPr>
          <p:spPr bwMode="auto">
            <a:xfrm>
              <a:off x="1737926" y="4914900"/>
              <a:ext cx="1157674" cy="5334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 flipH="1">
              <a:off x="2895602" y="4838700"/>
              <a:ext cx="592644" cy="342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H="1" flipV="1">
              <a:off x="2895602" y="5334000"/>
              <a:ext cx="592644" cy="114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71" name="AutoShape 13"/>
            <p:cNvSpPr>
              <a:spLocks noChangeArrowheads="1"/>
            </p:cNvSpPr>
            <p:nvPr/>
          </p:nvSpPr>
          <p:spPr bwMode="auto">
            <a:xfrm>
              <a:off x="6324022" y="5067300"/>
              <a:ext cx="762578" cy="647700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MySQL</a:t>
              </a:r>
              <a:endPara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 flipV="1">
              <a:off x="5867323" y="5448300"/>
              <a:ext cx="4566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grpSp>
        <p:nvGrpSpPr>
          <p:cNvPr id="62471" name="Group 75"/>
          <p:cNvGrpSpPr>
            <a:grpSpLocks/>
          </p:cNvGrpSpPr>
          <p:nvPr/>
        </p:nvGrpSpPr>
        <p:grpSpPr bwMode="auto">
          <a:xfrm>
            <a:off x="4502150" y="1219200"/>
            <a:ext cx="3997325" cy="1066800"/>
            <a:chOff x="1737926" y="4648200"/>
            <a:chExt cx="5348674" cy="1066800"/>
          </a:xfrm>
        </p:grpSpPr>
        <p:grpSp>
          <p:nvGrpSpPr>
            <p:cNvPr id="62510" name="Group 36"/>
            <p:cNvGrpSpPr>
              <a:grpSpLocks/>
            </p:cNvGrpSpPr>
            <p:nvPr/>
          </p:nvGrpSpPr>
          <p:grpSpPr bwMode="auto">
            <a:xfrm>
              <a:off x="3487737" y="4648200"/>
              <a:ext cx="2379664" cy="1066800"/>
              <a:chOff x="2895599" y="4648200"/>
              <a:chExt cx="2819400" cy="1371600"/>
            </a:xfrm>
          </p:grpSpPr>
          <p:sp>
            <p:nvSpPr>
              <p:cNvPr id="62516" name="Rectangle 109"/>
              <p:cNvSpPr>
                <a:spLocks noChangeArrowheads="1"/>
              </p:cNvSpPr>
              <p:nvPr/>
            </p:nvSpPr>
            <p:spPr bwMode="auto">
              <a:xfrm>
                <a:off x="2895599" y="4648200"/>
                <a:ext cx="2819399" cy="6858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Manager/Monitor</a:t>
                </a:r>
              </a:p>
            </p:txBody>
          </p:sp>
          <p:sp>
            <p:nvSpPr>
              <p:cNvPr id="84" name="Rectangle 109"/>
              <p:cNvSpPr>
                <a:spLocks noChangeArrowheads="1"/>
              </p:cNvSpPr>
              <p:nvPr/>
            </p:nvSpPr>
            <p:spPr bwMode="auto">
              <a:xfrm>
                <a:off x="4267805" y="5334000"/>
                <a:ext cx="1447102" cy="68580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100" dirty="0" err="1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MySQL</a:t>
                </a:r>
                <a:endParaRPr lang="en-US" sz="11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mon</a:t>
                </a: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plugin</a:t>
                </a:r>
                <a:endParaRPr lang="en-US" sz="11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518" name="Rectangle 109"/>
              <p:cNvSpPr>
                <a:spLocks noChangeArrowheads="1"/>
              </p:cNvSpPr>
              <p:nvPr/>
            </p:nvSpPr>
            <p:spPr bwMode="auto">
              <a:xfrm>
                <a:off x="2895600" y="5334000"/>
                <a:ext cx="1371600" cy="6858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Replicator mon plugin</a:t>
                </a:r>
              </a:p>
            </p:txBody>
          </p:sp>
        </p:grpSp>
        <p:sp>
          <p:nvSpPr>
            <p:cNvPr id="62511" name="Rectangle 109"/>
            <p:cNvSpPr>
              <a:spLocks noChangeArrowheads="1"/>
            </p:cNvSpPr>
            <p:nvPr/>
          </p:nvSpPr>
          <p:spPr bwMode="auto">
            <a:xfrm>
              <a:off x="1737926" y="4914900"/>
              <a:ext cx="1157674" cy="5334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flipH="1">
              <a:off x="2895602" y="4838700"/>
              <a:ext cx="592644" cy="342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 flipH="1" flipV="1">
              <a:off x="2895602" y="5334000"/>
              <a:ext cx="592644" cy="114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81" name="AutoShape 13"/>
            <p:cNvSpPr>
              <a:spLocks noChangeArrowheads="1"/>
            </p:cNvSpPr>
            <p:nvPr/>
          </p:nvSpPr>
          <p:spPr bwMode="auto">
            <a:xfrm>
              <a:off x="6324022" y="5067300"/>
              <a:ext cx="762578" cy="647700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MySQL</a:t>
              </a:r>
              <a:endPara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 flipV="1">
              <a:off x="5867323" y="5448300"/>
              <a:ext cx="4566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grpSp>
        <p:nvGrpSpPr>
          <p:cNvPr id="62472" name="Group 85"/>
          <p:cNvGrpSpPr>
            <a:grpSpLocks/>
          </p:cNvGrpSpPr>
          <p:nvPr/>
        </p:nvGrpSpPr>
        <p:grpSpPr bwMode="auto">
          <a:xfrm>
            <a:off x="4502150" y="5029200"/>
            <a:ext cx="3997325" cy="1066800"/>
            <a:chOff x="1737926" y="4648200"/>
            <a:chExt cx="5348674" cy="1066800"/>
          </a:xfrm>
        </p:grpSpPr>
        <p:grpSp>
          <p:nvGrpSpPr>
            <p:cNvPr id="62501" name="Group 36"/>
            <p:cNvGrpSpPr>
              <a:grpSpLocks/>
            </p:cNvGrpSpPr>
            <p:nvPr/>
          </p:nvGrpSpPr>
          <p:grpSpPr bwMode="auto">
            <a:xfrm>
              <a:off x="3487737" y="4648200"/>
              <a:ext cx="2379664" cy="1066800"/>
              <a:chOff x="2895599" y="4648200"/>
              <a:chExt cx="2819400" cy="1371600"/>
            </a:xfrm>
          </p:grpSpPr>
          <p:sp>
            <p:nvSpPr>
              <p:cNvPr id="62507" name="Rectangle 109"/>
              <p:cNvSpPr>
                <a:spLocks noChangeArrowheads="1"/>
              </p:cNvSpPr>
              <p:nvPr/>
            </p:nvSpPr>
            <p:spPr bwMode="auto">
              <a:xfrm>
                <a:off x="2895599" y="4648200"/>
                <a:ext cx="2819399" cy="6858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Manager/Monitor</a:t>
                </a:r>
              </a:p>
            </p:txBody>
          </p:sp>
          <p:sp>
            <p:nvSpPr>
              <p:cNvPr id="94" name="Rectangle 109"/>
              <p:cNvSpPr>
                <a:spLocks noChangeArrowheads="1"/>
              </p:cNvSpPr>
              <p:nvPr/>
            </p:nvSpPr>
            <p:spPr bwMode="auto">
              <a:xfrm>
                <a:off x="4267805" y="5334000"/>
                <a:ext cx="1447102" cy="68580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100" dirty="0" err="1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MySQL</a:t>
                </a:r>
                <a:endParaRPr lang="en-US" sz="11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mon</a:t>
                </a: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plugin</a:t>
                </a:r>
                <a:endParaRPr lang="en-US" sz="11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509" name="Rectangle 109"/>
              <p:cNvSpPr>
                <a:spLocks noChangeArrowheads="1"/>
              </p:cNvSpPr>
              <p:nvPr/>
            </p:nvSpPr>
            <p:spPr bwMode="auto">
              <a:xfrm>
                <a:off x="2895600" y="5334000"/>
                <a:ext cx="1371600" cy="6858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Replicator mon plugin</a:t>
                </a:r>
              </a:p>
            </p:txBody>
          </p:sp>
        </p:grpSp>
        <p:sp>
          <p:nvSpPr>
            <p:cNvPr id="62502" name="Rectangle 109"/>
            <p:cNvSpPr>
              <a:spLocks noChangeArrowheads="1"/>
            </p:cNvSpPr>
            <p:nvPr/>
          </p:nvSpPr>
          <p:spPr bwMode="auto">
            <a:xfrm>
              <a:off x="1737926" y="4914900"/>
              <a:ext cx="1157674" cy="533400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8288" bIns="18288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Replicator</a:t>
              </a:r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H="1">
              <a:off x="2895602" y="4838700"/>
              <a:ext cx="592644" cy="342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H="1" flipV="1">
              <a:off x="2895602" y="5334000"/>
              <a:ext cx="592644" cy="114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1" name="AutoShape 13"/>
            <p:cNvSpPr>
              <a:spLocks noChangeArrowheads="1"/>
            </p:cNvSpPr>
            <p:nvPr/>
          </p:nvSpPr>
          <p:spPr bwMode="auto">
            <a:xfrm>
              <a:off x="6324022" y="5067300"/>
              <a:ext cx="762578" cy="647700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MySQL</a:t>
              </a:r>
              <a:endParaRPr lang="en-US" sz="12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92" name="Line 17"/>
            <p:cNvSpPr>
              <a:spLocks noChangeShapeType="1"/>
            </p:cNvSpPr>
            <p:nvPr/>
          </p:nvSpPr>
          <p:spPr bwMode="auto">
            <a:xfrm flipV="1">
              <a:off x="5867323" y="5448300"/>
              <a:ext cx="4566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sp>
        <p:nvSpPr>
          <p:cNvPr id="96" name="Line 17"/>
          <p:cNvSpPr>
            <a:spLocks noChangeShapeType="1"/>
          </p:cNvSpPr>
          <p:nvPr/>
        </p:nvSpPr>
        <p:spPr bwMode="auto">
          <a:xfrm flipV="1">
            <a:off x="4378325" y="3619500"/>
            <a:ext cx="8699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35125" y="4114800"/>
            <a:ext cx="1639888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coordinator</a:t>
            </a:r>
          </a:p>
        </p:txBody>
      </p:sp>
      <p:grpSp>
        <p:nvGrpSpPr>
          <p:cNvPr id="62475" name="Group 101"/>
          <p:cNvGrpSpPr>
            <a:grpSpLocks/>
          </p:cNvGrpSpPr>
          <p:nvPr/>
        </p:nvGrpSpPr>
        <p:grpSpPr bwMode="auto">
          <a:xfrm>
            <a:off x="1558925" y="2514600"/>
            <a:ext cx="644525" cy="457200"/>
            <a:chOff x="1752600" y="2667000"/>
            <a:chExt cx="644525" cy="457200"/>
          </a:xfrm>
        </p:grpSpPr>
        <p:sp>
          <p:nvSpPr>
            <p:cNvPr id="99" name="Line 17"/>
            <p:cNvSpPr>
              <a:spLocks noChangeShapeType="1"/>
            </p:cNvSpPr>
            <p:nvPr/>
          </p:nvSpPr>
          <p:spPr bwMode="auto">
            <a:xfrm>
              <a:off x="2362200" y="2667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2743200"/>
              <a:ext cx="644525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200" dirty="0"/>
                <a:t>facts</a:t>
              </a:r>
            </a:p>
          </p:txBody>
        </p:sp>
      </p:grpSp>
      <p:grpSp>
        <p:nvGrpSpPr>
          <p:cNvPr id="62476" name="Group 102"/>
          <p:cNvGrpSpPr>
            <a:grpSpLocks/>
          </p:cNvGrpSpPr>
          <p:nvPr/>
        </p:nvGrpSpPr>
        <p:grpSpPr bwMode="auto">
          <a:xfrm>
            <a:off x="3082925" y="2362200"/>
            <a:ext cx="909638" cy="609600"/>
            <a:chOff x="3276600" y="2514600"/>
            <a:chExt cx="909312" cy="609600"/>
          </a:xfrm>
        </p:grpSpPr>
        <p:sp>
          <p:nvSpPr>
            <p:cNvPr id="98" name="Line 17"/>
            <p:cNvSpPr>
              <a:spLocks noChangeShapeType="1"/>
            </p:cNvSpPr>
            <p:nvPr/>
          </p:nvSpPr>
          <p:spPr bwMode="auto">
            <a:xfrm flipV="1">
              <a:off x="3276600" y="2514600"/>
              <a:ext cx="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352773" y="2743200"/>
              <a:ext cx="833139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200" dirty="0"/>
                <a:t>actions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529263" y="3305175"/>
            <a:ext cx="2278062" cy="4000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100">
                <a:effectLst>
                  <a:outerShdw blurRad="38100" dist="38100" dir="2700000" algn="tl">
                    <a:srgbClr val="DDDDDD"/>
                  </a:outerShdw>
                </a:effectLst>
              </a:rPr>
              <a:t>monitor notifications and control requests in total order</a:t>
            </a:r>
          </a:p>
        </p:txBody>
      </p:sp>
      <p:sp>
        <p:nvSpPr>
          <p:cNvPr id="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Manager/Monitor Functional Diagram</a:t>
            </a:r>
            <a:endParaRPr lang="en-US" dirty="0">
              <a:effectLst/>
            </a:endParaRPr>
          </a:p>
        </p:txBody>
      </p:sp>
      <p:grpSp>
        <p:nvGrpSpPr>
          <p:cNvPr id="62479" name="Group 52"/>
          <p:cNvGrpSpPr>
            <a:grpSpLocks/>
          </p:cNvGrpSpPr>
          <p:nvPr/>
        </p:nvGrpSpPr>
        <p:grpSpPr bwMode="auto">
          <a:xfrm>
            <a:off x="7597775" y="685800"/>
            <a:ext cx="1416050" cy="952500"/>
            <a:chOff x="7588307" y="4343400"/>
            <a:chExt cx="1417582" cy="952500"/>
          </a:xfrm>
        </p:grpSpPr>
        <p:grpSp>
          <p:nvGrpSpPr>
            <p:cNvPr id="62492" name="Group 50"/>
            <p:cNvGrpSpPr>
              <a:grpSpLocks/>
            </p:cNvGrpSpPr>
            <p:nvPr/>
          </p:nvGrpSpPr>
          <p:grpSpPr bwMode="auto">
            <a:xfrm>
              <a:off x="7974014" y="4343400"/>
              <a:ext cx="1031875" cy="685800"/>
              <a:chOff x="7807325" y="4419600"/>
              <a:chExt cx="1031875" cy="685800"/>
            </a:xfrm>
          </p:grpSpPr>
          <p:sp>
            <p:nvSpPr>
              <p:cNvPr id="62494" name="Rectangle 109"/>
              <p:cNvSpPr>
                <a:spLocks noChangeArrowheads="1"/>
              </p:cNvSpPr>
              <p:nvPr/>
            </p:nvSpPr>
            <p:spPr bwMode="auto">
              <a:xfrm>
                <a:off x="7974014" y="4419600"/>
                <a:ext cx="865186" cy="5334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Replicator</a:t>
                </a:r>
              </a:p>
            </p:txBody>
          </p:sp>
          <p:sp>
            <p:nvSpPr>
              <p:cNvPr id="62495" name="Rectangle 109"/>
              <p:cNvSpPr>
                <a:spLocks noChangeArrowheads="1"/>
              </p:cNvSpPr>
              <p:nvPr/>
            </p:nvSpPr>
            <p:spPr bwMode="auto">
              <a:xfrm>
                <a:off x="7897814" y="4495800"/>
                <a:ext cx="865186" cy="5334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Replicator</a:t>
                </a:r>
              </a:p>
            </p:txBody>
          </p:sp>
          <p:sp>
            <p:nvSpPr>
              <p:cNvPr id="62496" name="Rectangle 109"/>
              <p:cNvSpPr>
                <a:spLocks noChangeArrowheads="1"/>
              </p:cNvSpPr>
              <p:nvPr/>
            </p:nvSpPr>
            <p:spPr bwMode="auto">
              <a:xfrm>
                <a:off x="7807325" y="4572000"/>
                <a:ext cx="865186" cy="5334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SQL</a:t>
                </a:r>
              </a:p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Routers</a:t>
                </a:r>
              </a:p>
            </p:txBody>
          </p:sp>
        </p:grp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 flipH="1">
              <a:off x="7588307" y="5029200"/>
              <a:ext cx="716738" cy="266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grpSp>
        <p:nvGrpSpPr>
          <p:cNvPr id="62480" name="Group 59"/>
          <p:cNvGrpSpPr>
            <a:grpSpLocks/>
          </p:cNvGrpSpPr>
          <p:nvPr/>
        </p:nvGrpSpPr>
        <p:grpSpPr bwMode="auto">
          <a:xfrm>
            <a:off x="7588250" y="4343400"/>
            <a:ext cx="1417638" cy="952500"/>
            <a:chOff x="7588307" y="4343400"/>
            <a:chExt cx="1417582" cy="952500"/>
          </a:xfrm>
        </p:grpSpPr>
        <p:grpSp>
          <p:nvGrpSpPr>
            <p:cNvPr id="62487" name="Group 50"/>
            <p:cNvGrpSpPr>
              <a:grpSpLocks/>
            </p:cNvGrpSpPr>
            <p:nvPr/>
          </p:nvGrpSpPr>
          <p:grpSpPr bwMode="auto">
            <a:xfrm>
              <a:off x="7974014" y="4343400"/>
              <a:ext cx="1031875" cy="685800"/>
              <a:chOff x="7807325" y="4419600"/>
              <a:chExt cx="1031875" cy="685800"/>
            </a:xfrm>
          </p:grpSpPr>
          <p:sp>
            <p:nvSpPr>
              <p:cNvPr id="62489" name="Rectangle 109"/>
              <p:cNvSpPr>
                <a:spLocks noChangeArrowheads="1"/>
              </p:cNvSpPr>
              <p:nvPr/>
            </p:nvSpPr>
            <p:spPr bwMode="auto">
              <a:xfrm>
                <a:off x="7974014" y="4419600"/>
                <a:ext cx="865186" cy="5334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Replicator</a:t>
                </a:r>
              </a:p>
            </p:txBody>
          </p:sp>
          <p:sp>
            <p:nvSpPr>
              <p:cNvPr id="62490" name="Rectangle 109"/>
              <p:cNvSpPr>
                <a:spLocks noChangeArrowheads="1"/>
              </p:cNvSpPr>
              <p:nvPr/>
            </p:nvSpPr>
            <p:spPr bwMode="auto">
              <a:xfrm>
                <a:off x="7897814" y="4495800"/>
                <a:ext cx="865186" cy="5334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Replicator</a:t>
                </a:r>
              </a:p>
            </p:txBody>
          </p:sp>
          <p:sp>
            <p:nvSpPr>
              <p:cNvPr id="62491" name="Rectangle 109"/>
              <p:cNvSpPr>
                <a:spLocks noChangeArrowheads="1"/>
              </p:cNvSpPr>
              <p:nvPr/>
            </p:nvSpPr>
            <p:spPr bwMode="auto">
              <a:xfrm>
                <a:off x="7807325" y="4572000"/>
                <a:ext cx="865186" cy="5334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SQL</a:t>
                </a:r>
              </a:p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Routers</a:t>
                </a:r>
              </a:p>
            </p:txBody>
          </p:sp>
        </p:grp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 flipH="1">
              <a:off x="7588307" y="5029200"/>
              <a:ext cx="717522" cy="266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grpSp>
        <p:nvGrpSpPr>
          <p:cNvPr id="62481" name="Group 66"/>
          <p:cNvGrpSpPr>
            <a:grpSpLocks/>
          </p:cNvGrpSpPr>
          <p:nvPr/>
        </p:nvGrpSpPr>
        <p:grpSpPr bwMode="auto">
          <a:xfrm>
            <a:off x="3467100" y="2362200"/>
            <a:ext cx="1417638" cy="952500"/>
            <a:chOff x="7588307" y="4343400"/>
            <a:chExt cx="1417582" cy="952500"/>
          </a:xfrm>
        </p:grpSpPr>
        <p:grpSp>
          <p:nvGrpSpPr>
            <p:cNvPr id="62482" name="Group 50"/>
            <p:cNvGrpSpPr>
              <a:grpSpLocks/>
            </p:cNvGrpSpPr>
            <p:nvPr/>
          </p:nvGrpSpPr>
          <p:grpSpPr bwMode="auto">
            <a:xfrm>
              <a:off x="7974014" y="4343400"/>
              <a:ext cx="1031875" cy="685800"/>
              <a:chOff x="7807325" y="4419600"/>
              <a:chExt cx="1031875" cy="685800"/>
            </a:xfrm>
          </p:grpSpPr>
          <p:sp>
            <p:nvSpPr>
              <p:cNvPr id="62484" name="Rectangle 109"/>
              <p:cNvSpPr>
                <a:spLocks noChangeArrowheads="1"/>
              </p:cNvSpPr>
              <p:nvPr/>
            </p:nvSpPr>
            <p:spPr bwMode="auto">
              <a:xfrm>
                <a:off x="7974014" y="4419600"/>
                <a:ext cx="865186" cy="5334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Replicator</a:t>
                </a:r>
              </a:p>
            </p:txBody>
          </p:sp>
          <p:sp>
            <p:nvSpPr>
              <p:cNvPr id="62485" name="Rectangle 109"/>
              <p:cNvSpPr>
                <a:spLocks noChangeArrowheads="1"/>
              </p:cNvSpPr>
              <p:nvPr/>
            </p:nvSpPr>
            <p:spPr bwMode="auto">
              <a:xfrm>
                <a:off x="7897814" y="4495800"/>
                <a:ext cx="865186" cy="5334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Replicator</a:t>
                </a:r>
              </a:p>
            </p:txBody>
          </p:sp>
          <p:sp>
            <p:nvSpPr>
              <p:cNvPr id="62486" name="Rectangle 109"/>
              <p:cNvSpPr>
                <a:spLocks noChangeArrowheads="1"/>
              </p:cNvSpPr>
              <p:nvPr/>
            </p:nvSpPr>
            <p:spPr bwMode="auto">
              <a:xfrm>
                <a:off x="7807325" y="4572000"/>
                <a:ext cx="865186" cy="533400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8288" bIns="18288" anchor="ctr" anchorCtr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SQL</a:t>
                </a:r>
              </a:p>
              <a:p>
                <a:pPr algn="ctr"/>
                <a:r>
                  <a:rPr lang="en-US" sz="1100">
                    <a:solidFill>
                      <a:schemeClr val="bg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Routers</a:t>
                </a:r>
              </a:p>
            </p:txBody>
          </p:sp>
        </p:grpSp>
        <p:sp>
          <p:nvSpPr>
            <p:cNvPr id="73" name="Line 17"/>
            <p:cNvSpPr>
              <a:spLocks noChangeShapeType="1"/>
            </p:cNvSpPr>
            <p:nvPr/>
          </p:nvSpPr>
          <p:spPr bwMode="auto">
            <a:xfrm flipH="1">
              <a:off x="7588307" y="5029200"/>
              <a:ext cx="717522" cy="266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</p:spTree>
  </p:cSld>
  <p:clrMapOvr>
    <a:masterClrMapping/>
  </p:clrMapOvr>
  <p:transition spd="slow" advTm="45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effectLst/>
              </a:rPr>
              <a:t>SQL Router QOS Extensions</a:t>
            </a: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422275" y="1143000"/>
            <a:ext cx="829945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0988" indent="-280988" algn="l" defTabSz="762000">
              <a:spcBef>
                <a:spcPct val="40000"/>
              </a:spcBef>
              <a:buClr>
                <a:srgbClr val="B12A68"/>
              </a:buClr>
              <a:buFontTx/>
              <a:buChar char="/"/>
            </a:pPr>
            <a:r>
              <a:rPr lang="en-US" sz="2400" b="1">
                <a:effectLst/>
                <a:latin typeface="Arial" charset="0"/>
              </a:rPr>
              <a:t>Replication monitoring information relayed to the SQL Router</a:t>
            </a:r>
          </a:p>
          <a:p>
            <a:pPr marL="738188" lvl="1" indent="-280988" algn="l" defTabSz="762000">
              <a:spcBef>
                <a:spcPct val="40000"/>
              </a:spcBef>
              <a:buClr>
                <a:srgbClr val="B12A68"/>
              </a:buClr>
              <a:buFontTx/>
              <a:buChar char="/"/>
            </a:pPr>
            <a:r>
              <a:rPr lang="en-US" sz="2400" b="1">
                <a:effectLst/>
                <a:latin typeface="Arial" charset="0"/>
              </a:rPr>
              <a:t>Allows for QOS extensions</a:t>
            </a:r>
          </a:p>
          <a:p>
            <a:pPr marL="1123950" lvl="2" indent="-195263" algn="l" defTabSz="762000">
              <a:buClr>
                <a:srgbClr val="B12A68"/>
              </a:buClr>
              <a:buSzPct val="100000"/>
              <a:buFontTx/>
              <a:buChar char="•"/>
            </a:pPr>
            <a:r>
              <a:rPr lang="en-US">
                <a:effectLst/>
                <a:latin typeface="Arial" charset="0"/>
              </a:rPr>
              <a:t>RO_RELAXED</a:t>
            </a:r>
          </a:p>
          <a:p>
            <a:pPr marL="1604963" lvl="3" indent="-195263" algn="l" defTabSz="762000">
              <a:buClr>
                <a:srgbClr val="B12A68"/>
              </a:buClr>
              <a:buSzPct val="100000"/>
              <a:buFontTx/>
              <a:buChar char="•"/>
            </a:pPr>
            <a:r>
              <a:rPr lang="en-US" sz="1600">
                <a:effectLst/>
                <a:latin typeface="Arial" charset="0"/>
              </a:rPr>
              <a:t>Can specify 	</a:t>
            </a:r>
            <a:r>
              <a:rPr lang="en-US" sz="1600" i="1">
                <a:effectLst/>
                <a:latin typeface="Arial" charset="0"/>
              </a:rPr>
              <a:t>maxAppliedLatency=&lt;seconds&gt;. </a:t>
            </a:r>
            <a:r>
              <a:rPr lang="en-US" sz="1600">
                <a:effectLst/>
                <a:latin typeface="Arial" charset="0"/>
              </a:rPr>
              <a:t>Router will only connect to a slave if it is current enough.  Otherwise, it will connect to the master.</a:t>
            </a:r>
            <a:endParaRPr lang="en-US" sz="1600" i="1">
              <a:effectLst/>
              <a:latin typeface="Arial" charset="0"/>
            </a:endParaRPr>
          </a:p>
          <a:p>
            <a:pPr marL="1123950" lvl="2" indent="-195263" algn="l" defTabSz="762000">
              <a:buClr>
                <a:srgbClr val="B12A68"/>
              </a:buClr>
              <a:buSzPct val="100000"/>
              <a:buFontTx/>
              <a:buChar char="•"/>
            </a:pPr>
            <a:r>
              <a:rPr lang="en-US">
                <a:effectLst/>
                <a:latin typeface="Arial" charset="0"/>
              </a:rPr>
              <a:t>RW_SESSION</a:t>
            </a:r>
          </a:p>
          <a:p>
            <a:pPr marL="1604963" lvl="3" indent="-195263" algn="l" defTabSz="762000">
              <a:buClr>
                <a:srgbClr val="B12A68"/>
              </a:buClr>
              <a:buSzPct val="100000"/>
              <a:buFontTx/>
              <a:buChar char="•"/>
            </a:pPr>
            <a:r>
              <a:rPr lang="en-US" sz="1600">
                <a:effectLst/>
                <a:latin typeface="Arial" charset="0"/>
              </a:rPr>
              <a:t>Must specify a ‘session id’ which acts like a ‘cookie’ for the router.  The router tracks all writes by that session and ensures that any reads made by that session are strictly consistent with writes made by the session.</a:t>
            </a:r>
          </a:p>
          <a:p>
            <a:pPr marL="1604963" lvl="3" indent="-195263" algn="l" defTabSz="762000">
              <a:buClr>
                <a:srgbClr val="B12A68"/>
              </a:buClr>
              <a:buSzPct val="100000"/>
              <a:buFontTx/>
              <a:buChar char="•"/>
            </a:pPr>
            <a:r>
              <a:rPr lang="en-US" sz="1600">
                <a:effectLst/>
                <a:latin typeface="Arial" charset="0"/>
              </a:rPr>
              <a:t>Sessions are isolated from each other.</a:t>
            </a:r>
          </a:p>
          <a:p>
            <a:pPr marL="1604963" lvl="3" indent="-195263" algn="l" defTabSz="762000">
              <a:buClr>
                <a:srgbClr val="B12A68"/>
              </a:buClr>
              <a:buSzPct val="100000"/>
              <a:buFontTx/>
              <a:buChar char="•"/>
            </a:pPr>
            <a:r>
              <a:rPr lang="en-US" sz="1600">
                <a:effectLst/>
                <a:latin typeface="Arial" charset="0"/>
              </a:rPr>
              <a:t>‘automatic’ sessions for USER, DATABASE and CONNECTION</a:t>
            </a:r>
          </a:p>
          <a:p>
            <a:pPr marL="1604963" lvl="3" indent="-195263" algn="l" defTabSz="762000">
              <a:buClr>
                <a:srgbClr val="B12A68"/>
              </a:buClr>
              <a:buSzPct val="100000"/>
              <a:buFontTx/>
              <a:buChar char="•"/>
            </a:pPr>
            <a:r>
              <a:rPr lang="en-US" sz="1600">
                <a:effectLst/>
                <a:latin typeface="Arial" charset="0"/>
              </a:rPr>
              <a:t>sessionId can be any string – PHP session ID for example</a:t>
            </a:r>
          </a:p>
          <a:p>
            <a:pPr marL="738188" lvl="1" indent="-280988" algn="l" defTabSz="762000">
              <a:spcBef>
                <a:spcPct val="40000"/>
              </a:spcBef>
              <a:buClr>
                <a:srgbClr val="B12A68"/>
              </a:buClr>
              <a:buFontTx/>
              <a:buChar char="/"/>
            </a:pPr>
            <a:endParaRPr lang="en-US" sz="2400" b="1">
              <a:effectLst/>
              <a:latin typeface="Arial" charset="0"/>
            </a:endParaRPr>
          </a:p>
          <a:p>
            <a:pPr marL="1123950" lvl="2" indent="-195263" algn="l" defTabSz="762000">
              <a:buClr>
                <a:srgbClr val="B12A68"/>
              </a:buClr>
              <a:buSzPct val="100000"/>
            </a:pPr>
            <a:endParaRPr lang="en-US" sz="1600" i="1">
              <a:effectLst/>
              <a:latin typeface="Arial" charset="0"/>
            </a:endParaRPr>
          </a:p>
          <a:p>
            <a:pPr marL="1123950" lvl="2" indent="-195263" algn="l" defTabSz="762000">
              <a:buClr>
                <a:srgbClr val="B12A68"/>
              </a:buClr>
              <a:buSzPct val="100000"/>
              <a:buFontTx/>
              <a:buChar char="•"/>
            </a:pPr>
            <a:endParaRPr lang="en-US" sz="1600">
              <a:effectLst/>
              <a:latin typeface="Arial" charset="0"/>
            </a:endParaRPr>
          </a:p>
          <a:p>
            <a:pPr marL="1123950" lvl="2" indent="-195263" algn="l" defTabSz="762000">
              <a:buClr>
                <a:srgbClr val="B12A68"/>
              </a:buClr>
              <a:buSzPct val="100000"/>
              <a:buFontTx/>
              <a:buChar char="•"/>
            </a:pPr>
            <a:endParaRPr lang="en-US" sz="1600">
              <a:effectLst/>
              <a:latin typeface="Arial" charset="0"/>
            </a:endParaRPr>
          </a:p>
          <a:p>
            <a:pPr marL="1123950" lvl="2" indent="-195263" algn="l" defTabSz="762000">
              <a:buClr>
                <a:srgbClr val="B12A68"/>
              </a:buClr>
              <a:buSzPct val="100000"/>
              <a:buFontTx/>
              <a:buChar char="•"/>
            </a:pPr>
            <a:endParaRPr lang="en-US" sz="1600">
              <a:effectLst/>
              <a:latin typeface="Arial" charset="0"/>
            </a:endParaRPr>
          </a:p>
          <a:p>
            <a:pPr marL="280988" indent="-280988" algn="l" defTabSz="762000">
              <a:spcBef>
                <a:spcPct val="40000"/>
              </a:spcBef>
              <a:buClr>
                <a:srgbClr val="B12A68"/>
              </a:buClr>
            </a:pPr>
            <a:endParaRPr lang="en-US" sz="2400" b="1">
              <a:effectLst/>
              <a:latin typeface="Arial" charset="0"/>
            </a:endParaRPr>
          </a:p>
        </p:txBody>
      </p:sp>
    </p:spTree>
  </p:cSld>
  <p:clrMapOvr>
    <a:masterClrMapping/>
  </p:clrMapOvr>
  <p:transition spd="slow" advTm="4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750" y="228600"/>
            <a:ext cx="8270875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Session Load Balancing: Smart Scale</a:t>
            </a:r>
            <a:endParaRPr lang="en-US" dirty="0">
              <a:effectLst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77938" y="3733800"/>
            <a:ext cx="1676400" cy="219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5192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66565" name="Rectangle 109"/>
          <p:cNvSpPr>
            <a:spLocks noChangeArrowheads="1"/>
          </p:cNvSpPr>
          <p:nvPr/>
        </p:nvSpPr>
        <p:spPr bwMode="auto">
          <a:xfrm>
            <a:off x="1462088" y="5084763"/>
            <a:ext cx="1306512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566" name="Rectangle 109"/>
          <p:cNvSpPr>
            <a:spLocks noChangeArrowheads="1"/>
          </p:cNvSpPr>
          <p:nvPr/>
        </p:nvSpPr>
        <p:spPr bwMode="auto">
          <a:xfrm>
            <a:off x="1462088" y="5472113"/>
            <a:ext cx="1306512" cy="3048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Manager</a:t>
            </a:r>
            <a:endParaRPr lang="en-US" sz="160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02338" y="3748088"/>
            <a:ext cx="1676400" cy="2195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6243638" y="3937000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66569" name="Rectangle 109"/>
          <p:cNvSpPr>
            <a:spLocks noChangeArrowheads="1"/>
          </p:cNvSpPr>
          <p:nvPr/>
        </p:nvSpPr>
        <p:spPr bwMode="auto">
          <a:xfrm>
            <a:off x="6186488" y="5099050"/>
            <a:ext cx="1306512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570" name="Rectangle 109"/>
          <p:cNvSpPr>
            <a:spLocks noChangeArrowheads="1"/>
          </p:cNvSpPr>
          <p:nvPr/>
        </p:nvSpPr>
        <p:spPr bwMode="auto">
          <a:xfrm>
            <a:off x="6186488" y="5486400"/>
            <a:ext cx="1306512" cy="3048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Manager</a:t>
            </a:r>
            <a:endParaRPr lang="en-US" sz="160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40138" y="3733800"/>
            <a:ext cx="1676400" cy="219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3881438" y="3922713"/>
            <a:ext cx="1193800" cy="10160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DBMS</a:t>
            </a:r>
          </a:p>
        </p:txBody>
      </p:sp>
      <p:sp>
        <p:nvSpPr>
          <p:cNvPr id="66573" name="Rectangle 109"/>
          <p:cNvSpPr>
            <a:spLocks noChangeArrowheads="1"/>
          </p:cNvSpPr>
          <p:nvPr/>
        </p:nvSpPr>
        <p:spPr bwMode="auto">
          <a:xfrm>
            <a:off x="3824288" y="5084763"/>
            <a:ext cx="1306512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Replicator</a:t>
            </a:r>
            <a:endParaRPr lang="en-US" sz="160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574" name="Rectangle 109"/>
          <p:cNvSpPr>
            <a:spLocks noChangeArrowheads="1"/>
          </p:cNvSpPr>
          <p:nvPr/>
        </p:nvSpPr>
        <p:spPr bwMode="auto">
          <a:xfrm>
            <a:off x="3824288" y="5472113"/>
            <a:ext cx="1306512" cy="3048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Manager</a:t>
            </a:r>
            <a:endParaRPr lang="en-US" sz="160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5155" name="Line 19"/>
          <p:cNvSpPr>
            <a:spLocks noChangeShapeType="1"/>
          </p:cNvSpPr>
          <p:nvPr/>
        </p:nvSpPr>
        <p:spPr bwMode="auto">
          <a:xfrm flipH="1">
            <a:off x="2725738" y="5229225"/>
            <a:ext cx="1055687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475156" name="Line 20"/>
          <p:cNvSpPr>
            <a:spLocks noChangeShapeType="1"/>
          </p:cNvSpPr>
          <p:nvPr/>
        </p:nvSpPr>
        <p:spPr bwMode="auto">
          <a:xfrm flipV="1">
            <a:off x="5130800" y="5229225"/>
            <a:ext cx="1055688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475157" name="Line 21"/>
          <p:cNvSpPr>
            <a:spLocks noChangeShapeType="1"/>
          </p:cNvSpPr>
          <p:nvPr/>
        </p:nvSpPr>
        <p:spPr bwMode="auto">
          <a:xfrm flipH="1">
            <a:off x="2736850" y="5610225"/>
            <a:ext cx="10874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ea typeface="ＭＳ Ｐゴシック" pitchFamily="1" charset="-128"/>
                <a:cs typeface="+mn-cs"/>
              </a:rPr>
              <a:t> </a:t>
            </a:r>
          </a:p>
        </p:txBody>
      </p:sp>
      <p:sp>
        <p:nvSpPr>
          <p:cNvPr id="475158" name="Line 22"/>
          <p:cNvSpPr>
            <a:spLocks noChangeShapeType="1"/>
          </p:cNvSpPr>
          <p:nvPr/>
        </p:nvSpPr>
        <p:spPr bwMode="auto">
          <a:xfrm flipH="1">
            <a:off x="5099050" y="5610225"/>
            <a:ext cx="105568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475166" name="Text Box 30"/>
          <p:cNvSpPr txBox="1">
            <a:spLocks noChangeArrowheads="1"/>
          </p:cNvSpPr>
          <p:nvPr/>
        </p:nvSpPr>
        <p:spPr bwMode="auto">
          <a:xfrm>
            <a:off x="4051300" y="5929313"/>
            <a:ext cx="9604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Master</a:t>
            </a:r>
          </a:p>
        </p:txBody>
      </p:sp>
      <p:sp>
        <p:nvSpPr>
          <p:cNvPr id="475167" name="Text Box 31"/>
          <p:cNvSpPr txBox="1">
            <a:spLocks noChangeArrowheads="1"/>
          </p:cNvSpPr>
          <p:nvPr/>
        </p:nvSpPr>
        <p:spPr bwMode="auto">
          <a:xfrm>
            <a:off x="1600200" y="5957888"/>
            <a:ext cx="819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sp>
        <p:nvSpPr>
          <p:cNvPr id="475168" name="Text Box 32"/>
          <p:cNvSpPr txBox="1">
            <a:spLocks noChangeArrowheads="1"/>
          </p:cNvSpPr>
          <p:nvPr/>
        </p:nvSpPr>
        <p:spPr bwMode="auto">
          <a:xfrm>
            <a:off x="6267450" y="5943600"/>
            <a:ext cx="819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Slave</a:t>
            </a:r>
          </a:p>
        </p:txBody>
      </p:sp>
      <p:cxnSp>
        <p:nvCxnSpPr>
          <p:cNvPr id="65580" name="Straight Arrow Connector 56"/>
          <p:cNvCxnSpPr>
            <a:cxnSpLocks noChangeShapeType="1"/>
          </p:cNvCxnSpPr>
          <p:nvPr/>
        </p:nvCxnSpPr>
        <p:spPr bwMode="auto">
          <a:xfrm rot="16200000" flipH="1">
            <a:off x="3482182" y="3118643"/>
            <a:ext cx="1295400" cy="69691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65577" name="Straight Arrow Connector 60"/>
          <p:cNvCxnSpPr>
            <a:cxnSpLocks noChangeShapeType="1"/>
          </p:cNvCxnSpPr>
          <p:nvPr/>
        </p:nvCxnSpPr>
        <p:spPr bwMode="auto">
          <a:xfrm>
            <a:off x="4800600" y="2819400"/>
            <a:ext cx="2057400" cy="12954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6584" name="Rectangle 109"/>
          <p:cNvSpPr>
            <a:spLocks noChangeArrowheads="1"/>
          </p:cNvSpPr>
          <p:nvPr/>
        </p:nvSpPr>
        <p:spPr bwMode="auto">
          <a:xfrm>
            <a:off x="2954338" y="2438400"/>
            <a:ext cx="3016250" cy="381000"/>
          </a:xfrm>
          <a:prstGeom prst="rect">
            <a:avLst/>
          </a:prstGeom>
          <a:solidFill>
            <a:srgbClr val="B12A6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288" bIns="18288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Connector/SQL Router</a:t>
            </a:r>
            <a:endParaRPr lang="en-US" sz="160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6585" name="Group 163"/>
          <p:cNvGrpSpPr>
            <a:grpSpLocks/>
          </p:cNvGrpSpPr>
          <p:nvPr/>
        </p:nvGrpSpPr>
        <p:grpSpPr bwMode="auto">
          <a:xfrm>
            <a:off x="990600" y="3124200"/>
            <a:ext cx="7010400" cy="3248025"/>
            <a:chOff x="990600" y="3124200"/>
            <a:chExt cx="7010400" cy="3248025"/>
          </a:xfrm>
        </p:grpSpPr>
        <p:sp>
          <p:nvSpPr>
            <p:cNvPr id="52" name="Rectangle 51"/>
            <p:cNvSpPr/>
            <p:nvPr/>
          </p:nvSpPr>
          <p:spPr bwMode="auto">
            <a:xfrm>
              <a:off x="990600" y="3429000"/>
              <a:ext cx="7010400" cy="2943225"/>
            </a:xfrm>
            <a:prstGeom prst="rect">
              <a:avLst/>
            </a:prstGeom>
            <a:noFill/>
            <a:ln w="28575" cap="flat" cmpd="sng" algn="ctr">
              <a:solidFill>
                <a:srgbClr val="B12A68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noProof="1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3124200"/>
              <a:ext cx="2286000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CC3399"/>
                  </a:solidFill>
                </a:rPr>
                <a:t>Data Service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030538" y="1066800"/>
            <a:ext cx="1219200" cy="21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00" dirty="0">
                <a:latin typeface="Courier"/>
                <a:cs typeface="Courier"/>
              </a:rPr>
              <a:t>Write t1	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954338" y="990600"/>
            <a:ext cx="1492250" cy="1447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noProof="1"/>
          </a:p>
        </p:txBody>
      </p:sp>
      <p:sp>
        <p:nvSpPr>
          <p:cNvPr id="54" name="TextBox 53"/>
          <p:cNvSpPr txBox="1"/>
          <p:nvPr/>
        </p:nvSpPr>
        <p:spPr>
          <a:xfrm>
            <a:off x="4484688" y="1066800"/>
            <a:ext cx="1336675" cy="21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00" dirty="0">
                <a:latin typeface="Courier"/>
                <a:cs typeface="Courier"/>
              </a:rPr>
              <a:t>Read t1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446588" y="990600"/>
            <a:ext cx="1524000" cy="1447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noProof="1"/>
          </a:p>
        </p:txBody>
      </p:sp>
      <p:sp>
        <p:nvSpPr>
          <p:cNvPr id="58" name="TextBox 57"/>
          <p:cNvSpPr txBox="1"/>
          <p:nvPr/>
        </p:nvSpPr>
        <p:spPr>
          <a:xfrm>
            <a:off x="2895600" y="757238"/>
            <a:ext cx="1492250" cy="233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 err="1">
                <a:latin typeface="Courier"/>
                <a:cs typeface="Courier"/>
              </a:rPr>
              <a:t>sessionId</a:t>
            </a:r>
            <a:r>
              <a:rPr lang="en-US" sz="1000" dirty="0">
                <a:latin typeface="Courier"/>
                <a:cs typeface="Courier"/>
              </a:rPr>
              <a:t>=a015c5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51350" y="762000"/>
            <a:ext cx="1492250" cy="233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 err="1">
                <a:latin typeface="Courier"/>
                <a:cs typeface="Courier"/>
              </a:rPr>
              <a:t>sessionId</a:t>
            </a:r>
            <a:r>
              <a:rPr lang="en-US" sz="1000" dirty="0">
                <a:latin typeface="Courier"/>
                <a:cs typeface="Courier"/>
              </a:rPr>
              <a:t>=c65a14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30538" y="1228725"/>
            <a:ext cx="1219200" cy="21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00" dirty="0">
                <a:latin typeface="Courier"/>
                <a:cs typeface="Courier"/>
              </a:rPr>
              <a:t>Read t1	</a:t>
            </a:r>
          </a:p>
        </p:txBody>
      </p:sp>
      <p:cxnSp>
        <p:nvCxnSpPr>
          <p:cNvPr id="76" name="Straight Arrow Connector 60"/>
          <p:cNvCxnSpPr>
            <a:cxnSpLocks noChangeShapeType="1"/>
            <a:endCxn id="3" idx="1"/>
          </p:cNvCxnSpPr>
          <p:nvPr/>
        </p:nvCxnSpPr>
        <p:spPr bwMode="auto">
          <a:xfrm rot="10800000" flipV="1">
            <a:off x="2116138" y="2819400"/>
            <a:ext cx="1143000" cy="110331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8" name="TextBox 77"/>
          <p:cNvSpPr txBox="1"/>
          <p:nvPr/>
        </p:nvSpPr>
        <p:spPr>
          <a:xfrm>
            <a:off x="4495800" y="1228725"/>
            <a:ext cx="1338263" cy="21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00" dirty="0">
                <a:latin typeface="Courier"/>
                <a:cs typeface="Courier"/>
              </a:rPr>
              <a:t>Write t2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95800" y="1371600"/>
            <a:ext cx="1338263" cy="21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00" dirty="0">
                <a:latin typeface="Courier"/>
                <a:cs typeface="Courier"/>
              </a:rPr>
              <a:t>Read t2</a:t>
            </a:r>
          </a:p>
        </p:txBody>
      </p:sp>
      <p:cxnSp>
        <p:nvCxnSpPr>
          <p:cNvPr id="80" name="Straight Arrow Connector 56"/>
          <p:cNvCxnSpPr>
            <a:cxnSpLocks noChangeShapeType="1"/>
          </p:cNvCxnSpPr>
          <p:nvPr/>
        </p:nvCxnSpPr>
        <p:spPr bwMode="auto">
          <a:xfrm rot="5400000">
            <a:off x="3983038" y="3467100"/>
            <a:ext cx="1295400" cy="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84" name="Straight Arrow Connector 60"/>
          <p:cNvCxnSpPr>
            <a:cxnSpLocks noChangeShapeType="1"/>
          </p:cNvCxnSpPr>
          <p:nvPr/>
        </p:nvCxnSpPr>
        <p:spPr bwMode="auto">
          <a:xfrm rot="5400000">
            <a:off x="4318000" y="3302000"/>
            <a:ext cx="1295400" cy="3302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4" grpId="0"/>
      <p:bldP spid="69" grpId="0"/>
      <p:bldP spid="78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750" y="228600"/>
            <a:ext cx="8270875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Performance: Smart Scale PHP Example</a:t>
            </a:r>
            <a:endParaRPr lang="en-US" dirty="0">
              <a:effectLst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2750" y="990600"/>
            <a:ext cx="8045450" cy="3973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&lt;?</a:t>
            </a:r>
            <a:r>
              <a:rPr lang="en-US" sz="1400" dirty="0" err="1">
                <a:latin typeface="Courier"/>
                <a:cs typeface="Courier"/>
              </a:rPr>
              <a:t>php</a:t>
            </a:r>
            <a:r>
              <a:rPr lang="en-US" sz="1400" dirty="0">
                <a:latin typeface="Courier"/>
                <a:cs typeface="Courier"/>
              </a:rPr>
              <a:t> 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# Host where the Tungsten Connector is running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$host = “</a:t>
            </a:r>
            <a:r>
              <a:rPr lang="en-US" sz="1400" dirty="0" err="1">
                <a:latin typeface="Courier"/>
                <a:cs typeface="Courier"/>
              </a:rPr>
              <a:t>localhost</a:t>
            </a:r>
            <a:r>
              <a:rPr lang="en-US" sz="1400" dirty="0">
                <a:latin typeface="Courier"/>
                <a:cs typeface="Courier"/>
              </a:rPr>
              <a:t>”;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$port = 3306;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$username = “tungsten”; 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$password = “secret”;</a:t>
            </a:r>
          </a:p>
          <a:p>
            <a:pPr algn="l">
              <a:defRPr/>
            </a:pPr>
            <a:endParaRPr lang="en-US" sz="1400" dirty="0">
              <a:latin typeface="Courier"/>
              <a:cs typeface="Courier"/>
            </a:endParaRP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# Append the Tungsten SQL Router Quality Of Service to the database name. 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# Use the PHP session id, which must have been created earlier, as the 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# </a:t>
            </a:r>
            <a:r>
              <a:rPr lang="en-US" sz="1400" dirty="0" err="1">
                <a:latin typeface="Courier"/>
                <a:cs typeface="Courier"/>
              </a:rPr>
              <a:t>sessionId</a:t>
            </a:r>
            <a:r>
              <a:rPr lang="en-US" sz="1400" dirty="0">
                <a:latin typeface="Courier"/>
                <a:cs typeface="Courier"/>
              </a:rPr>
              <a:t> for the </a:t>
            </a:r>
            <a:r>
              <a:rPr lang="en-US" sz="1400" dirty="0" err="1">
                <a:latin typeface="Courier"/>
                <a:cs typeface="Courier"/>
              </a:rPr>
              <a:t>qos</a:t>
            </a:r>
            <a:r>
              <a:rPr lang="en-US" sz="1400" dirty="0">
                <a:latin typeface="Courier"/>
                <a:cs typeface="Courier"/>
              </a:rPr>
              <a:t> parameter. This works because PHP just passes the 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# database name, unaltered, to the Tungsten Connector and is passed to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# the Tungsten SQL Router which strips off the arguments it understands. 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# 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$</a:t>
            </a:r>
            <a:r>
              <a:rPr lang="en-US" sz="1400" dirty="0" err="1">
                <a:latin typeface="Courier"/>
                <a:cs typeface="Courier"/>
              </a:rPr>
              <a:t>dbname</a:t>
            </a:r>
            <a:r>
              <a:rPr lang="en-US" sz="1400" dirty="0">
                <a:latin typeface="Courier"/>
                <a:cs typeface="Courier"/>
              </a:rPr>
              <a:t> = “</a:t>
            </a:r>
            <a:r>
              <a:rPr lang="en-US" sz="1400" dirty="0" err="1">
                <a:latin typeface="Courier"/>
                <a:cs typeface="Courier"/>
              </a:rPr>
              <a:t>admin</a:t>
            </a:r>
            <a:r>
              <a:rPr lang="en-US" sz="1400" b="1" dirty="0" err="1">
                <a:latin typeface="Courier"/>
                <a:cs typeface="Courier"/>
              </a:rPr>
              <a:t>?qos</a:t>
            </a:r>
            <a:r>
              <a:rPr lang="en-US" sz="1400" b="1" dirty="0">
                <a:latin typeface="Courier"/>
                <a:cs typeface="Courier"/>
              </a:rPr>
              <a:t>=</a:t>
            </a:r>
            <a:r>
              <a:rPr lang="en-US" sz="1400" b="1" dirty="0" err="1">
                <a:latin typeface="Courier"/>
                <a:cs typeface="Courier"/>
              </a:rPr>
              <a:t>RW_SESSION&amp;sessionId</a:t>
            </a:r>
            <a:r>
              <a:rPr lang="en-US" sz="1400" b="1" dirty="0">
                <a:latin typeface="Courier"/>
                <a:cs typeface="Courier"/>
              </a:rPr>
              <a:t>=”.</a:t>
            </a:r>
            <a:r>
              <a:rPr lang="en-US" sz="1400" b="1" dirty="0" err="1">
                <a:latin typeface="Courier"/>
                <a:cs typeface="Courier"/>
              </a:rPr>
              <a:t>session_id</a:t>
            </a:r>
            <a:r>
              <a:rPr lang="en-US" sz="1400" b="1" dirty="0">
                <a:latin typeface="Courier"/>
                <a:cs typeface="Courier"/>
              </a:rPr>
              <a:t>()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pPr algn="l">
              <a:defRPr/>
            </a:pPr>
            <a:endParaRPr lang="en-US" sz="1400" dirty="0">
              <a:latin typeface="Courier"/>
              <a:cs typeface="Courier"/>
            </a:endParaRP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# Make the connection 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$connection = </a:t>
            </a:r>
            <a:r>
              <a:rPr lang="en-US" sz="1400" dirty="0" err="1">
                <a:latin typeface="Courier"/>
                <a:cs typeface="Courier"/>
              </a:rPr>
              <a:t>mysqli_connect($host</a:t>
            </a:r>
            <a:r>
              <a:rPr lang="en-US" sz="1400" dirty="0">
                <a:latin typeface="Courier"/>
                <a:cs typeface="Courier"/>
              </a:rPr>
              <a:t>, $username, $password, $</a:t>
            </a:r>
            <a:r>
              <a:rPr lang="en-US" sz="1400" dirty="0" err="1">
                <a:latin typeface="Courier"/>
                <a:cs typeface="Courier"/>
              </a:rPr>
              <a:t>dbname</a:t>
            </a:r>
            <a:r>
              <a:rPr lang="en-US" sz="1400" dirty="0">
                <a:latin typeface="Courier"/>
                <a:cs typeface="Courier"/>
              </a:rPr>
              <a:t>, $port);.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........ More application logic here ......... </a:t>
            </a:r>
          </a:p>
          <a:p>
            <a:pPr algn="l">
              <a:defRPr/>
            </a:pPr>
            <a:r>
              <a:rPr lang="en-US" sz="1400" dirty="0">
                <a:latin typeface="Courier"/>
                <a:cs typeface="Courier"/>
              </a:rPr>
              <a:t>?&gt;</a:t>
            </a:r>
          </a:p>
        </p:txBody>
      </p:sp>
    </p:spTree>
  </p:cSld>
  <p:clrMapOvr>
    <a:masterClrMapping/>
  </p:clrMapOvr>
  <p:transition spd="slow" advTm="45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Tungsten Enterprise 1.3 Summary</a:t>
            </a:r>
            <a:endParaRPr lang="en-US" dirty="0"/>
          </a:p>
        </p:txBody>
      </p:sp>
      <p:grpSp>
        <p:nvGrpSpPr>
          <p:cNvPr id="70659" name="Group 156"/>
          <p:cNvGrpSpPr>
            <a:grpSpLocks/>
          </p:cNvGrpSpPr>
          <p:nvPr/>
        </p:nvGrpSpPr>
        <p:grpSpPr bwMode="auto">
          <a:xfrm>
            <a:off x="668338" y="2201863"/>
            <a:ext cx="2684462" cy="2325687"/>
            <a:chOff x="649286" y="2895600"/>
            <a:chExt cx="2684463" cy="286055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649286" y="2895600"/>
              <a:ext cx="2684463" cy="285079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1460498" y="3276356"/>
              <a:ext cx="1054100" cy="913817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9398" y="2940509"/>
              <a:ext cx="787400" cy="3885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master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812798" y="4526020"/>
              <a:ext cx="1054100" cy="915770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1386" y="4176505"/>
              <a:ext cx="787400" cy="3885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slave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2108199" y="4533831"/>
              <a:ext cx="1054100" cy="913817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36787" y="4182363"/>
              <a:ext cx="787400" cy="3885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slave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62098" y="5486699"/>
              <a:ext cx="877888" cy="26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dirty="0"/>
                <a:t>Data Service</a:t>
              </a:r>
            </a:p>
          </p:txBody>
        </p:sp>
      </p:grpSp>
      <p:grpSp>
        <p:nvGrpSpPr>
          <p:cNvPr id="70660" name="Group 76"/>
          <p:cNvGrpSpPr>
            <a:grpSpLocks/>
          </p:cNvGrpSpPr>
          <p:nvPr/>
        </p:nvGrpSpPr>
        <p:grpSpPr bwMode="auto">
          <a:xfrm>
            <a:off x="668338" y="914400"/>
            <a:ext cx="2684462" cy="1158875"/>
            <a:chOff x="295275" y="1054966"/>
            <a:chExt cx="2684463" cy="1159631"/>
          </a:xfrm>
        </p:grpSpPr>
        <p:sp>
          <p:nvSpPr>
            <p:cNvPr id="76" name="Rectangle 75"/>
            <p:cNvSpPr/>
            <p:nvPr/>
          </p:nvSpPr>
          <p:spPr bwMode="auto">
            <a:xfrm>
              <a:off x="295275" y="1054966"/>
              <a:ext cx="2684463" cy="115963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grpSp>
          <p:nvGrpSpPr>
            <p:cNvPr id="70666" name="Group 58"/>
            <p:cNvGrpSpPr>
              <a:grpSpLocks/>
            </p:cNvGrpSpPr>
            <p:nvPr/>
          </p:nvGrpSpPr>
          <p:grpSpPr bwMode="auto">
            <a:xfrm>
              <a:off x="515937" y="1155701"/>
              <a:ext cx="2195513" cy="825500"/>
              <a:chOff x="460375" y="990601"/>
              <a:chExt cx="2892425" cy="1142999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460375" y="1752921"/>
                <a:ext cx="2892426" cy="3805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Tungsten SQL Router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460375" y="1370206"/>
                <a:ext cx="2892426" cy="3827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JDBC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60375" y="989692"/>
                <a:ext cx="2892426" cy="3805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MySQL Client Protocol Handler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908050" y="1981083"/>
              <a:ext cx="1689101" cy="233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/>
                <a:t>Tungsten Connector</a:t>
              </a:r>
            </a:p>
          </p:txBody>
        </p:sp>
      </p:grpSp>
      <p:sp>
        <p:nvSpPr>
          <p:cNvPr id="70661" name="Content Placeholder 2"/>
          <p:cNvSpPr>
            <a:spLocks noGrp="1"/>
          </p:cNvSpPr>
          <p:nvPr>
            <p:ph idx="1"/>
          </p:nvPr>
        </p:nvSpPr>
        <p:spPr>
          <a:xfrm>
            <a:off x="3657600" y="838200"/>
            <a:ext cx="4800600" cy="5486400"/>
          </a:xfrm>
        </p:spPr>
        <p:txBody>
          <a:bodyPr/>
          <a:lstStyle/>
          <a:p>
            <a:r>
              <a:rPr lang="en-US" sz="1800" smtClean="0"/>
              <a:t>Organizes a set of database servers into a single logical data service</a:t>
            </a:r>
          </a:p>
          <a:p>
            <a:r>
              <a:rPr lang="en-US" sz="1800" smtClean="0"/>
              <a:t>Management, monitoring and replication are integrated and running on each database server host</a:t>
            </a:r>
          </a:p>
          <a:p>
            <a:r>
              <a:rPr lang="en-US" sz="1800" smtClean="0"/>
              <a:t>A Data Service is highly-available and scalable</a:t>
            </a:r>
          </a:p>
          <a:p>
            <a:r>
              <a:rPr lang="en-US" sz="1800" smtClean="0"/>
              <a:t>Failure detection and failover is orchestrated by the manager/monitor</a:t>
            </a:r>
          </a:p>
          <a:p>
            <a:r>
              <a:rPr lang="en-US" sz="1800" smtClean="0"/>
              <a:t>Applications are isolated from failures, via router control, as they are detected</a:t>
            </a:r>
          </a:p>
          <a:p>
            <a:r>
              <a:rPr lang="en-US" sz="1800" smtClean="0"/>
              <a:t>Tungsten connector provides connectivity to a single data service</a:t>
            </a:r>
          </a:p>
          <a:p>
            <a:r>
              <a:rPr lang="en-US" sz="1800" smtClean="0"/>
              <a:t>Replication is single-threaded</a:t>
            </a:r>
          </a:p>
          <a:p>
            <a:r>
              <a:rPr lang="en-US" sz="1800" smtClean="0"/>
              <a:t>Can be integrated with enterprise monitoring</a:t>
            </a:r>
          </a:p>
          <a:p>
            <a:r>
              <a:rPr lang="en-US" sz="1800" smtClean="0"/>
              <a:t>Can be integrated with advanced disk subsystems like NetApp</a:t>
            </a:r>
          </a:p>
          <a:p>
            <a:endParaRPr lang="en-US" sz="1800" smtClean="0"/>
          </a:p>
        </p:txBody>
      </p:sp>
      <p:cxnSp>
        <p:nvCxnSpPr>
          <p:cNvPr id="70662" name="Straight Arrow Connector 160"/>
          <p:cNvCxnSpPr>
            <a:cxnSpLocks noChangeShapeType="1"/>
          </p:cNvCxnSpPr>
          <p:nvPr/>
        </p:nvCxnSpPr>
        <p:spPr bwMode="auto">
          <a:xfrm rot="5400000">
            <a:off x="1642268" y="3348832"/>
            <a:ext cx="309563" cy="139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162"/>
          <p:cNvCxnSpPr>
            <a:cxnSpLocks noChangeShapeType="1"/>
          </p:cNvCxnSpPr>
          <p:nvPr/>
        </p:nvCxnSpPr>
        <p:spPr bwMode="auto">
          <a:xfrm rot="16200000" flipH="1">
            <a:off x="2017712" y="3354388"/>
            <a:ext cx="309563" cy="128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" name="Rectangle 30"/>
          <p:cNvSpPr/>
          <p:nvPr/>
        </p:nvSpPr>
        <p:spPr bwMode="auto">
          <a:xfrm>
            <a:off x="668338" y="4495800"/>
            <a:ext cx="2684462" cy="838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800" noProof="1"/>
          </a:p>
          <a:p>
            <a:pPr algn="ctr">
              <a:defRPr/>
            </a:pPr>
            <a:r>
              <a:rPr lang="en-US" sz="1800" noProof="1"/>
              <a:t>Advanced Storage</a:t>
            </a:r>
          </a:p>
          <a:p>
            <a:pPr algn="ctr">
              <a:defRPr/>
            </a:pPr>
            <a:r>
              <a:rPr lang="en-US" sz="1800" noProof="1"/>
              <a:t>Subsystem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Tungsten Enterprise 1.3: Use Cases</a:t>
            </a:r>
            <a:endParaRPr lang="en-US" dirty="0"/>
          </a:p>
        </p:txBody>
      </p:sp>
      <p:grpSp>
        <p:nvGrpSpPr>
          <p:cNvPr id="71683" name="Group 156"/>
          <p:cNvGrpSpPr>
            <a:grpSpLocks/>
          </p:cNvGrpSpPr>
          <p:nvPr/>
        </p:nvGrpSpPr>
        <p:grpSpPr bwMode="auto">
          <a:xfrm>
            <a:off x="668338" y="2201863"/>
            <a:ext cx="2684462" cy="2325687"/>
            <a:chOff x="649286" y="2895600"/>
            <a:chExt cx="2684463" cy="286055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649286" y="2895600"/>
              <a:ext cx="2684463" cy="285079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1460498" y="3276356"/>
              <a:ext cx="1054100" cy="913817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9398" y="2940509"/>
              <a:ext cx="787400" cy="3885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master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812798" y="4526020"/>
              <a:ext cx="1054100" cy="915770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1386" y="4176505"/>
              <a:ext cx="787400" cy="3885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slave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2108199" y="4533831"/>
              <a:ext cx="1054100" cy="913817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36787" y="4182363"/>
              <a:ext cx="787400" cy="3885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slave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62098" y="5486699"/>
              <a:ext cx="877888" cy="26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dirty="0"/>
                <a:t>Data Service</a:t>
              </a:r>
            </a:p>
          </p:txBody>
        </p:sp>
      </p:grpSp>
      <p:grpSp>
        <p:nvGrpSpPr>
          <p:cNvPr id="71684" name="Group 76"/>
          <p:cNvGrpSpPr>
            <a:grpSpLocks/>
          </p:cNvGrpSpPr>
          <p:nvPr/>
        </p:nvGrpSpPr>
        <p:grpSpPr bwMode="auto">
          <a:xfrm>
            <a:off x="668338" y="914400"/>
            <a:ext cx="2684462" cy="1158875"/>
            <a:chOff x="295275" y="1054966"/>
            <a:chExt cx="2684463" cy="1159631"/>
          </a:xfrm>
        </p:grpSpPr>
        <p:sp>
          <p:nvSpPr>
            <p:cNvPr id="76" name="Rectangle 75"/>
            <p:cNvSpPr/>
            <p:nvPr/>
          </p:nvSpPr>
          <p:spPr bwMode="auto">
            <a:xfrm>
              <a:off x="295275" y="1054966"/>
              <a:ext cx="2684463" cy="115963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grpSp>
          <p:nvGrpSpPr>
            <p:cNvPr id="71690" name="Group 58"/>
            <p:cNvGrpSpPr>
              <a:grpSpLocks/>
            </p:cNvGrpSpPr>
            <p:nvPr/>
          </p:nvGrpSpPr>
          <p:grpSpPr bwMode="auto">
            <a:xfrm>
              <a:off x="515937" y="1155701"/>
              <a:ext cx="2195513" cy="825500"/>
              <a:chOff x="460375" y="990601"/>
              <a:chExt cx="2892425" cy="1142999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460375" y="1752921"/>
                <a:ext cx="2892426" cy="3805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Tungsten SQL Router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460375" y="1370206"/>
                <a:ext cx="2892426" cy="3827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JDBC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60375" y="989692"/>
                <a:ext cx="2892426" cy="3805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MySQL Client Protocol Handler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908050" y="1981083"/>
              <a:ext cx="1689101" cy="233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/>
                <a:t>Tungsten Connector</a:t>
              </a:r>
            </a:p>
          </p:txBody>
        </p:sp>
      </p:grpSp>
      <p:sp>
        <p:nvSpPr>
          <p:cNvPr id="71685" name="Content Placeholder 2"/>
          <p:cNvSpPr>
            <a:spLocks noGrp="1"/>
          </p:cNvSpPr>
          <p:nvPr>
            <p:ph idx="1"/>
          </p:nvPr>
        </p:nvSpPr>
        <p:spPr>
          <a:xfrm>
            <a:off x="3657600" y="838200"/>
            <a:ext cx="4800600" cy="5181600"/>
          </a:xfrm>
        </p:spPr>
        <p:txBody>
          <a:bodyPr/>
          <a:lstStyle/>
          <a:p>
            <a:r>
              <a:rPr lang="en-US" sz="1800" smtClean="0"/>
              <a:t>Automatic failover</a:t>
            </a:r>
          </a:p>
          <a:p>
            <a:r>
              <a:rPr lang="en-US" sz="1800" smtClean="0"/>
              <a:t>No-downtime promotion of a slave to a master (switch)</a:t>
            </a:r>
          </a:p>
          <a:p>
            <a:r>
              <a:rPr lang="en-US" sz="1800" smtClean="0"/>
              <a:t>Simple read/write splitting, transparent to the application</a:t>
            </a:r>
          </a:p>
          <a:p>
            <a:r>
              <a:rPr lang="en-US" sz="1800" smtClean="0"/>
              <a:t>Transparent scaling via routing of read operations to slaves using ‘Smart Scale’</a:t>
            </a:r>
          </a:p>
          <a:p>
            <a:r>
              <a:rPr lang="en-US" sz="1800" smtClean="0"/>
              <a:t>In-service schema upgrades</a:t>
            </a:r>
          </a:p>
          <a:p>
            <a:r>
              <a:rPr lang="en-US" sz="1800" smtClean="0"/>
              <a:t>No-downtime backups</a:t>
            </a:r>
          </a:p>
          <a:p>
            <a:r>
              <a:rPr lang="en-US" sz="1800" smtClean="0"/>
              <a:t>No-downtime provisioning of slaves</a:t>
            </a:r>
          </a:p>
          <a:p>
            <a:endParaRPr lang="en-US" sz="1800" smtClean="0"/>
          </a:p>
        </p:txBody>
      </p:sp>
      <p:cxnSp>
        <p:nvCxnSpPr>
          <p:cNvPr id="71686" name="Straight Arrow Connector 160"/>
          <p:cNvCxnSpPr>
            <a:cxnSpLocks noChangeShapeType="1"/>
          </p:cNvCxnSpPr>
          <p:nvPr/>
        </p:nvCxnSpPr>
        <p:spPr bwMode="auto">
          <a:xfrm rot="5400000">
            <a:off x="1642268" y="3348832"/>
            <a:ext cx="309563" cy="139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687" name="Straight Arrow Connector 162"/>
          <p:cNvCxnSpPr>
            <a:cxnSpLocks noChangeShapeType="1"/>
          </p:cNvCxnSpPr>
          <p:nvPr/>
        </p:nvCxnSpPr>
        <p:spPr bwMode="auto">
          <a:xfrm rot="16200000" flipH="1">
            <a:off x="2017712" y="3354388"/>
            <a:ext cx="309563" cy="128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" name="Rectangle 21"/>
          <p:cNvSpPr/>
          <p:nvPr/>
        </p:nvSpPr>
        <p:spPr bwMode="auto">
          <a:xfrm>
            <a:off x="668338" y="4495800"/>
            <a:ext cx="2684462" cy="838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800" noProof="1"/>
          </a:p>
          <a:p>
            <a:pPr algn="ctr">
              <a:defRPr/>
            </a:pPr>
            <a:r>
              <a:rPr lang="en-US" sz="1800" noProof="1"/>
              <a:t>Advanced Storage</a:t>
            </a:r>
          </a:p>
          <a:p>
            <a:pPr algn="ctr">
              <a:defRPr/>
            </a:pPr>
            <a:r>
              <a:rPr lang="en-US" sz="1800" noProof="1"/>
              <a:t>Subsystem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Automatic Failover</a:t>
            </a: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990600" y="3505200"/>
            <a:ext cx="1524000" cy="16002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DB2</a:t>
            </a:r>
          </a:p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Slave</a:t>
            </a: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3733800" y="3581400"/>
            <a:ext cx="1524000" cy="16002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DB1</a:t>
            </a: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Master</a:t>
            </a:r>
          </a:p>
        </p:txBody>
      </p:sp>
      <p:sp>
        <p:nvSpPr>
          <p:cNvPr id="17413" name="Line 35"/>
          <p:cNvSpPr>
            <a:spLocks noChangeShapeType="1"/>
          </p:cNvSpPr>
          <p:nvPr/>
        </p:nvSpPr>
        <p:spPr bwMode="auto">
          <a:xfrm flipH="1">
            <a:off x="4495800" y="1995488"/>
            <a:ext cx="0" cy="15097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414" name="Line 36"/>
          <p:cNvSpPr>
            <a:spLocks noChangeShapeType="1"/>
          </p:cNvSpPr>
          <p:nvPr/>
        </p:nvSpPr>
        <p:spPr bwMode="auto">
          <a:xfrm>
            <a:off x="4495800" y="1995488"/>
            <a:ext cx="1905000" cy="15859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0069" name="Text Box 37"/>
          <p:cNvSpPr txBox="1">
            <a:spLocks noChangeArrowheads="1"/>
          </p:cNvSpPr>
          <p:nvPr/>
        </p:nvSpPr>
        <p:spPr bwMode="auto">
          <a:xfrm>
            <a:off x="2379663" y="5386388"/>
            <a:ext cx="3886200" cy="37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Master and Two Slaves online.</a:t>
            </a:r>
          </a:p>
        </p:txBody>
      </p:sp>
      <p:sp>
        <p:nvSpPr>
          <p:cNvPr id="300074" name="Text Box 42"/>
          <p:cNvSpPr txBox="1">
            <a:spLocks noChangeArrowheads="1"/>
          </p:cNvSpPr>
          <p:nvPr/>
        </p:nvSpPr>
        <p:spPr bwMode="auto">
          <a:xfrm>
            <a:off x="5889625" y="2224088"/>
            <a:ext cx="22860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Writes to master </a:t>
            </a:r>
          </a:p>
        </p:txBody>
      </p:sp>
      <p:sp>
        <p:nvSpPr>
          <p:cNvPr id="300075" name="Text Box 43"/>
          <p:cNvSpPr txBox="1">
            <a:spLocks noChangeArrowheads="1"/>
          </p:cNvSpPr>
          <p:nvPr/>
        </p:nvSpPr>
        <p:spPr bwMode="auto">
          <a:xfrm>
            <a:off x="6194425" y="2590800"/>
            <a:ext cx="2111375" cy="37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Reads to slaves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400800" y="3581400"/>
            <a:ext cx="1524000" cy="16002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DB3</a:t>
            </a:r>
          </a:p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Slave</a:t>
            </a:r>
          </a:p>
        </p:txBody>
      </p:sp>
      <p:sp>
        <p:nvSpPr>
          <p:cNvPr id="17419" name="Line 36"/>
          <p:cNvSpPr>
            <a:spLocks noChangeShapeType="1"/>
          </p:cNvSpPr>
          <p:nvPr/>
        </p:nvSpPr>
        <p:spPr bwMode="auto">
          <a:xfrm flipH="1">
            <a:off x="2819400" y="1995488"/>
            <a:ext cx="1676400" cy="15097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5410200" y="4133850"/>
            <a:ext cx="860425" cy="590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SQL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flipH="1">
            <a:off x="2590800" y="4133850"/>
            <a:ext cx="990600" cy="590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SQL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733800" y="3581400"/>
            <a:ext cx="1676400" cy="1600200"/>
            <a:chOff x="3733800" y="3581400"/>
            <a:chExt cx="1676400" cy="1600200"/>
          </a:xfrm>
        </p:grpSpPr>
        <p:cxnSp>
          <p:nvCxnSpPr>
            <p:cNvPr id="72728" name="Straight Connector 20"/>
            <p:cNvCxnSpPr>
              <a:cxnSpLocks noChangeShapeType="1"/>
            </p:cNvCxnSpPr>
            <p:nvPr/>
          </p:nvCxnSpPr>
          <p:spPr bwMode="auto">
            <a:xfrm>
              <a:off x="3733800" y="3657600"/>
              <a:ext cx="1676400" cy="1447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729" name="Straight Connector 22"/>
            <p:cNvCxnSpPr>
              <a:cxnSpLocks noChangeShapeType="1"/>
            </p:cNvCxnSpPr>
            <p:nvPr/>
          </p:nvCxnSpPr>
          <p:spPr bwMode="auto">
            <a:xfrm rot="5400000">
              <a:off x="3638550" y="3714750"/>
              <a:ext cx="1600200" cy="13335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4" name="Oval 33"/>
          <p:cNvSpPr/>
          <p:nvPr/>
        </p:nvSpPr>
        <p:spPr bwMode="auto">
          <a:xfrm>
            <a:off x="685800" y="3224213"/>
            <a:ext cx="2133600" cy="2185987"/>
          </a:xfrm>
          <a:prstGeom prst="ellipse">
            <a:avLst/>
          </a:prstGeom>
          <a:noFill/>
          <a:ln w="539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noProof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2275" y="2349500"/>
            <a:ext cx="2438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/>
              <a:t>Which slave is the most up to date?</a:t>
            </a:r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054475" y="2286000"/>
            <a:ext cx="10509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860675" y="2359025"/>
            <a:ext cx="10509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23" name="Group 38"/>
          <p:cNvGrpSpPr>
            <a:grpSpLocks/>
          </p:cNvGrpSpPr>
          <p:nvPr/>
        </p:nvGrpSpPr>
        <p:grpSpPr bwMode="auto">
          <a:xfrm>
            <a:off x="2819400" y="823913"/>
            <a:ext cx="3446463" cy="1157287"/>
            <a:chOff x="2819400" y="900658"/>
            <a:chExt cx="3446463" cy="1156742"/>
          </a:xfrm>
        </p:grpSpPr>
        <p:grpSp>
          <p:nvGrpSpPr>
            <p:cNvPr id="72724" name="Group 18"/>
            <p:cNvGrpSpPr>
              <a:grpSpLocks/>
            </p:cNvGrpSpPr>
            <p:nvPr/>
          </p:nvGrpSpPr>
          <p:grpSpPr bwMode="auto">
            <a:xfrm>
              <a:off x="2819400" y="900658"/>
              <a:ext cx="3446463" cy="790031"/>
              <a:chOff x="491" y="777"/>
              <a:chExt cx="1285" cy="721"/>
            </a:xfrm>
          </p:grpSpPr>
          <p:sp>
            <p:nvSpPr>
              <p:cNvPr id="70667" name="Rectangle 109"/>
              <p:cNvSpPr>
                <a:spLocks noChangeArrowheads="1"/>
              </p:cNvSpPr>
              <p:nvPr/>
            </p:nvSpPr>
            <p:spPr bwMode="auto">
              <a:xfrm>
                <a:off x="491" y="777"/>
                <a:ext cx="1285" cy="7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24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Application Server</a:t>
                </a:r>
              </a:p>
            </p:txBody>
          </p:sp>
          <p:sp>
            <p:nvSpPr>
              <p:cNvPr id="70668" name="Rectangle 109"/>
              <p:cNvSpPr>
                <a:spLocks noChangeArrowheads="1"/>
              </p:cNvSpPr>
              <p:nvPr/>
            </p:nvSpPr>
            <p:spPr bwMode="auto">
              <a:xfrm>
                <a:off x="491" y="1161"/>
                <a:ext cx="1285" cy="337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Connector</a:t>
                </a:r>
              </a:p>
            </p:txBody>
          </p:sp>
        </p:grpSp>
        <p:sp>
          <p:nvSpPr>
            <p:cNvPr id="38" name="Rectangle 109"/>
            <p:cNvSpPr>
              <a:spLocks noChangeArrowheads="1"/>
            </p:cNvSpPr>
            <p:nvPr/>
          </p:nvSpPr>
          <p:spPr bwMode="auto">
            <a:xfrm>
              <a:off x="2819400" y="1687687"/>
              <a:ext cx="3446463" cy="369713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SQL Router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Automatic Failover</a:t>
            </a: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990600" y="3505200"/>
            <a:ext cx="1524000" cy="16002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DB2</a:t>
            </a: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Slave</a:t>
            </a:r>
          </a:p>
        </p:txBody>
      </p:sp>
      <p:sp>
        <p:nvSpPr>
          <p:cNvPr id="19460" name="Line 36"/>
          <p:cNvSpPr>
            <a:spLocks noChangeShapeType="1"/>
          </p:cNvSpPr>
          <p:nvPr/>
        </p:nvSpPr>
        <p:spPr bwMode="auto">
          <a:xfrm>
            <a:off x="4495800" y="1995488"/>
            <a:ext cx="1905000" cy="15859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0069" name="Text Box 37"/>
          <p:cNvSpPr txBox="1">
            <a:spLocks noChangeArrowheads="1"/>
          </p:cNvSpPr>
          <p:nvPr/>
        </p:nvSpPr>
        <p:spPr bwMode="auto">
          <a:xfrm>
            <a:off x="2379663" y="5386388"/>
            <a:ext cx="3886200" cy="37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Master and Two Slaves online.</a:t>
            </a:r>
          </a:p>
        </p:txBody>
      </p:sp>
      <p:sp>
        <p:nvSpPr>
          <p:cNvPr id="300074" name="Text Box 42"/>
          <p:cNvSpPr txBox="1">
            <a:spLocks noChangeArrowheads="1"/>
          </p:cNvSpPr>
          <p:nvPr/>
        </p:nvSpPr>
        <p:spPr bwMode="auto">
          <a:xfrm>
            <a:off x="5889625" y="2224088"/>
            <a:ext cx="22860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Writes to master </a:t>
            </a:r>
          </a:p>
        </p:txBody>
      </p:sp>
      <p:sp>
        <p:nvSpPr>
          <p:cNvPr id="300075" name="Text Box 43"/>
          <p:cNvSpPr txBox="1">
            <a:spLocks noChangeArrowheads="1"/>
          </p:cNvSpPr>
          <p:nvPr/>
        </p:nvSpPr>
        <p:spPr bwMode="auto">
          <a:xfrm>
            <a:off x="6194425" y="2590800"/>
            <a:ext cx="2111375" cy="37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Reads to slaves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400800" y="3581400"/>
            <a:ext cx="1524000" cy="16002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DB3</a:t>
            </a:r>
          </a:p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Slave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2819400" y="1995488"/>
            <a:ext cx="1676400" cy="15097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466" name="TextBox 34"/>
          <p:cNvSpPr txBox="1">
            <a:spLocks noChangeArrowheads="1"/>
          </p:cNvSpPr>
          <p:nvPr/>
        </p:nvSpPr>
        <p:spPr bwMode="auto">
          <a:xfrm>
            <a:off x="422275" y="2349500"/>
            <a:ext cx="2438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/>
              <a:t>Which slave is the most up to date?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733800" y="1995488"/>
            <a:ext cx="2536825" cy="3186112"/>
            <a:chOff x="3733800" y="1995488"/>
            <a:chExt cx="2536825" cy="3186112"/>
          </a:xfrm>
        </p:grpSpPr>
        <p:sp>
          <p:nvSpPr>
            <p:cNvPr id="16" name="AutoShape 44"/>
            <p:cNvSpPr>
              <a:spLocks noChangeArrowheads="1"/>
            </p:cNvSpPr>
            <p:nvPr/>
          </p:nvSpPr>
          <p:spPr bwMode="auto">
            <a:xfrm>
              <a:off x="5410200" y="4133850"/>
              <a:ext cx="860425" cy="59055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SQL</a:t>
              </a:r>
            </a:p>
          </p:txBody>
        </p:sp>
        <p:grpSp>
          <p:nvGrpSpPr>
            <p:cNvPr id="74774" name="Group 30"/>
            <p:cNvGrpSpPr>
              <a:grpSpLocks/>
            </p:cNvGrpSpPr>
            <p:nvPr/>
          </p:nvGrpSpPr>
          <p:grpSpPr bwMode="auto">
            <a:xfrm>
              <a:off x="3733800" y="1995488"/>
              <a:ext cx="1676400" cy="3186112"/>
              <a:chOff x="3733800" y="1995488"/>
              <a:chExt cx="1676400" cy="3186112"/>
            </a:xfrm>
          </p:grpSpPr>
          <p:sp>
            <p:nvSpPr>
              <p:cNvPr id="19479" name="Line 35"/>
              <p:cNvSpPr>
                <a:spLocks noChangeShapeType="1"/>
              </p:cNvSpPr>
              <p:nvPr/>
            </p:nvSpPr>
            <p:spPr bwMode="auto">
              <a:xfrm flipH="1">
                <a:off x="4495800" y="1995488"/>
                <a:ext cx="0" cy="150971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74776" name="Group 29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1676400" cy="2895600"/>
                <a:chOff x="3733800" y="2286000"/>
                <a:chExt cx="1676400" cy="2895600"/>
              </a:xfrm>
            </p:grpSpPr>
            <p:grpSp>
              <p:nvGrpSpPr>
                <p:cNvPr id="74777" name="Group 25"/>
                <p:cNvGrpSpPr>
                  <a:grpSpLocks/>
                </p:cNvGrpSpPr>
                <p:nvPr/>
              </p:nvGrpSpPr>
              <p:grpSpPr bwMode="auto">
                <a:xfrm>
                  <a:off x="3733800" y="3581400"/>
                  <a:ext cx="1676400" cy="1600200"/>
                  <a:chOff x="3733800" y="3581400"/>
                  <a:chExt cx="1676400" cy="1600200"/>
                </a:xfrm>
              </p:grpSpPr>
              <p:sp>
                <p:nvSpPr>
                  <p:cNvPr id="2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3733800" y="3581400"/>
                    <a:ext cx="1524000" cy="1600200"/>
                  </a:xfrm>
                  <a:prstGeom prst="flowChartMagneticDisk">
                    <a:avLst/>
                  </a:prstGeom>
                  <a:gradFill rotWithShape="0">
                    <a:gsLst>
                      <a:gs pos="0">
                        <a:srgbClr val="336699"/>
                      </a:gs>
                      <a:gs pos="60000">
                        <a:schemeClr val="accent3">
                          <a:lumMod val="85000"/>
                        </a:schemeClr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r>
                      <a:rPr lang="en-US" sz="28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rPr>
                      <a:t>DB1</a:t>
                    </a:r>
                  </a:p>
                  <a:p>
                    <a:pPr algn="ctr">
                      <a:defRPr/>
                    </a:pPr>
                    <a:r>
                      <a:rPr lang="en-US" sz="28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rPr>
                      <a:t>Master</a:t>
                    </a:r>
                  </a:p>
                </p:txBody>
              </p:sp>
              <p:grpSp>
                <p:nvGrpSpPr>
                  <p:cNvPr id="7478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733800" y="3581400"/>
                    <a:ext cx="1676400" cy="1600200"/>
                    <a:chOff x="3733800" y="3581400"/>
                    <a:chExt cx="1676400" cy="1600200"/>
                  </a:xfrm>
                </p:grpSpPr>
                <p:cxnSp>
                  <p:nvCxnSpPr>
                    <p:cNvPr id="74781" name="Straight Connector 2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733800" y="3657600"/>
                      <a:ext cx="1676400" cy="144780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4782" name="Straight Connector 2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638550" y="3714750"/>
                      <a:ext cx="1600200" cy="133350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  <p:pic>
              <p:nvPicPr>
                <p:cNvPr id="74778" name="Picture 11"/>
                <p:cNvPicPr>
                  <a:picLocks noChangeAspect="1"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3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4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4054612" y="2286000"/>
                  <a:ext cx="1050788" cy="1146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37" name="Picture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860675" y="2359025"/>
            <a:ext cx="10509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765" name="Group 38"/>
          <p:cNvGrpSpPr>
            <a:grpSpLocks/>
          </p:cNvGrpSpPr>
          <p:nvPr/>
        </p:nvGrpSpPr>
        <p:grpSpPr bwMode="auto">
          <a:xfrm>
            <a:off x="2819400" y="823913"/>
            <a:ext cx="3446463" cy="1157287"/>
            <a:chOff x="2819400" y="900658"/>
            <a:chExt cx="3446463" cy="1156742"/>
          </a:xfrm>
        </p:grpSpPr>
        <p:grpSp>
          <p:nvGrpSpPr>
            <p:cNvPr id="74769" name="Group 18"/>
            <p:cNvGrpSpPr>
              <a:grpSpLocks/>
            </p:cNvGrpSpPr>
            <p:nvPr/>
          </p:nvGrpSpPr>
          <p:grpSpPr bwMode="auto">
            <a:xfrm>
              <a:off x="2819400" y="900658"/>
              <a:ext cx="3446463" cy="790031"/>
              <a:chOff x="491" y="777"/>
              <a:chExt cx="1285" cy="721"/>
            </a:xfrm>
          </p:grpSpPr>
          <p:sp>
            <p:nvSpPr>
              <p:cNvPr id="70667" name="Rectangle 109"/>
              <p:cNvSpPr>
                <a:spLocks noChangeArrowheads="1"/>
              </p:cNvSpPr>
              <p:nvPr/>
            </p:nvSpPr>
            <p:spPr bwMode="auto">
              <a:xfrm>
                <a:off x="491" y="777"/>
                <a:ext cx="1285" cy="7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24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Application Server</a:t>
                </a:r>
              </a:p>
            </p:txBody>
          </p:sp>
          <p:sp>
            <p:nvSpPr>
              <p:cNvPr id="70668" name="Rectangle 109"/>
              <p:cNvSpPr>
                <a:spLocks noChangeArrowheads="1"/>
              </p:cNvSpPr>
              <p:nvPr/>
            </p:nvSpPr>
            <p:spPr bwMode="auto">
              <a:xfrm>
                <a:off x="491" y="1161"/>
                <a:ext cx="1285" cy="337"/>
              </a:xfrm>
              <a:prstGeom prst="rect">
                <a:avLst/>
              </a:prstGeom>
              <a:solidFill>
                <a:srgbClr val="B12A6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Connector</a:t>
                </a:r>
              </a:p>
            </p:txBody>
          </p:sp>
        </p:grpSp>
        <p:sp>
          <p:nvSpPr>
            <p:cNvPr id="38" name="Rectangle 109"/>
            <p:cNvSpPr>
              <a:spLocks noChangeArrowheads="1"/>
            </p:cNvSpPr>
            <p:nvPr/>
          </p:nvSpPr>
          <p:spPr bwMode="auto">
            <a:xfrm>
              <a:off x="2819400" y="1687687"/>
              <a:ext cx="3446463" cy="369713"/>
            </a:xfrm>
            <a:prstGeom prst="rect">
              <a:avLst/>
            </a:prstGeom>
            <a:solidFill>
              <a:srgbClr val="B12A6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SQL Router</a:t>
              </a:r>
            </a:p>
          </p:txBody>
        </p:sp>
      </p:grpSp>
      <p:sp>
        <p:nvSpPr>
          <p:cNvPr id="27" name="AutoShape 44"/>
          <p:cNvSpPr>
            <a:spLocks noChangeArrowheads="1"/>
          </p:cNvSpPr>
          <p:nvPr/>
        </p:nvSpPr>
        <p:spPr bwMode="auto">
          <a:xfrm>
            <a:off x="3270250" y="4133850"/>
            <a:ext cx="2449513" cy="590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SQL</a:t>
            </a: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990600" y="3505200"/>
            <a:ext cx="1524000" cy="1600200"/>
          </a:xfrm>
          <a:prstGeom prst="flowChartMagneticDisk">
            <a:avLst/>
          </a:prstGeom>
          <a:gradFill rotWithShape="0">
            <a:gsLst>
              <a:gs pos="0">
                <a:srgbClr val="336699"/>
              </a:gs>
              <a:gs pos="60000">
                <a:schemeClr val="accent3">
                  <a:lumMod val="85000"/>
                </a:schemeClr>
              </a:gs>
              <a:gs pos="100000">
                <a:srgbClr val="336699"/>
              </a:gs>
            </a:gsLst>
            <a:lin ang="5400000" scaled="1"/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DB2</a:t>
            </a:r>
          </a:p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Master</a:t>
            </a: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H="1">
            <a:off x="2819400" y="1981200"/>
            <a:ext cx="1676400" cy="150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About Continuent</a:t>
            </a:r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19100" y="1143000"/>
            <a:ext cx="8305800" cy="434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79376" bIns="44450">
            <a:prstTxWarp prst="textNoShape">
              <a:avLst/>
            </a:prstTxWarp>
          </a:bodyPr>
          <a:lstStyle/>
          <a:p>
            <a:pPr marL="320675" indent="-280988" algn="l">
              <a:spcBef>
                <a:spcPct val="40000"/>
              </a:spcBef>
              <a:buClr>
                <a:srgbClr val="B12A68"/>
              </a:buClr>
              <a:buFontTx/>
              <a:buChar char="/"/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Continuent is the leading provider of data replication and clustering for open source relational databases</a:t>
            </a:r>
          </a:p>
          <a:p>
            <a:pPr marL="320675" indent="-280988" algn="l">
              <a:spcBef>
                <a:spcPct val="40000"/>
              </a:spcBef>
              <a:buClr>
                <a:srgbClr val="B12A68"/>
              </a:buClr>
              <a:buFontTx/>
              <a:buChar char="/"/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Our Products:</a:t>
            </a:r>
          </a:p>
          <a:p>
            <a:pPr marL="706438" lvl="1" indent="-195263" algn="l">
              <a:buClr>
                <a:srgbClr val="B12A68"/>
              </a:buClr>
              <a:buSzPct val="100000"/>
              <a:buFontTx/>
              <a:buChar char="•"/>
              <a:defRPr/>
            </a:pP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Tungsten Replicator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- High-performance, MySQL replication. 100% Open Source.</a:t>
            </a:r>
          </a:p>
          <a:p>
            <a:pPr marL="706438" lvl="1" indent="-195263" algn="l">
              <a:buClr>
                <a:srgbClr val="B12A68"/>
              </a:buClr>
              <a:buSzPct val="100000"/>
              <a:buFontTx/>
              <a:buChar char="•"/>
              <a:defRPr/>
            </a:pP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Tungsten Enterprise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- Commercial solution that includes automatic-failover, read-load balancing and data management features for MySQL and PostgreSQL. Available via subscription.</a:t>
            </a:r>
          </a:p>
          <a:p>
            <a:pPr marL="320675" indent="-280988" algn="l">
              <a:spcBef>
                <a:spcPct val="40000"/>
              </a:spcBef>
              <a:buClr>
                <a:srgbClr val="B12A68"/>
              </a:buClr>
              <a:buFontTx/>
              <a:buChar char="/"/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Our Services:</a:t>
            </a:r>
          </a:p>
          <a:p>
            <a:pPr marL="706438" lvl="1" indent="-195263" algn="l">
              <a:buClr>
                <a:srgbClr val="B12A68"/>
              </a:buClr>
              <a:buSzPct val="10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Consulting on Tungsten plus replication and clustering in general</a:t>
            </a:r>
          </a:p>
          <a:p>
            <a:pPr marL="706438" lvl="1" indent="-195263" algn="l">
              <a:buClr>
                <a:srgbClr val="B12A68"/>
              </a:buClr>
              <a:buSzPct val="10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Targeted development projects for special features</a:t>
            </a:r>
          </a:p>
          <a:p>
            <a:pPr marL="706438" lvl="1" indent="-195263" algn="l">
              <a:buClr>
                <a:srgbClr val="B12A68"/>
              </a:buClr>
              <a:buSzPct val="10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Product support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3352800"/>
            <a:ext cx="5638800" cy="1905000"/>
          </a:xfrm>
          <a:noFill/>
          <a:ln w="9525"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Just around the Corner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Tungsten Enterprise 2.0</a:t>
            </a:r>
            <a:endParaRPr lang="en-US" dirty="0"/>
          </a:p>
        </p:txBody>
      </p:sp>
      <p:grpSp>
        <p:nvGrpSpPr>
          <p:cNvPr id="78851" name="Group 117"/>
          <p:cNvGrpSpPr>
            <a:grpSpLocks/>
          </p:cNvGrpSpPr>
          <p:nvPr/>
        </p:nvGrpSpPr>
        <p:grpSpPr bwMode="auto">
          <a:xfrm>
            <a:off x="533400" y="2225675"/>
            <a:ext cx="2684463" cy="2370138"/>
            <a:chOff x="496886" y="2480541"/>
            <a:chExt cx="2684463" cy="2851150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496886" y="2480541"/>
              <a:ext cx="2684463" cy="28511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sp>
          <p:nvSpPr>
            <p:cNvPr id="120" name="AutoShape 13"/>
            <p:cNvSpPr>
              <a:spLocks noChangeArrowheads="1"/>
            </p:cNvSpPr>
            <p:nvPr/>
          </p:nvSpPr>
          <p:spPr bwMode="auto">
            <a:xfrm>
              <a:off x="1263649" y="2816644"/>
              <a:ext cx="1054100" cy="914736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78945" name="Group 13"/>
            <p:cNvGrpSpPr>
              <a:grpSpLocks/>
            </p:cNvGrpSpPr>
            <p:nvPr/>
          </p:nvGrpSpPr>
          <p:grpSpPr bwMode="auto">
            <a:xfrm>
              <a:off x="1485900" y="3172691"/>
              <a:ext cx="609600" cy="482600"/>
              <a:chOff x="3581400" y="2362200"/>
              <a:chExt cx="609600" cy="482600"/>
            </a:xfrm>
          </p:grpSpPr>
          <p:sp>
            <p:nvSpPr>
              <p:cNvPr id="148" name="Rectangle 4"/>
              <p:cNvSpPr/>
              <p:nvPr/>
            </p:nvSpPr>
            <p:spPr bwMode="auto">
              <a:xfrm>
                <a:off x="35813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36575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0" name="Rectangle 6"/>
              <p:cNvSpPr/>
              <p:nvPr/>
            </p:nvSpPr>
            <p:spPr bwMode="auto">
              <a:xfrm>
                <a:off x="37337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1" name="Rectangle 7"/>
              <p:cNvSpPr/>
              <p:nvPr/>
            </p:nvSpPr>
            <p:spPr bwMode="auto">
              <a:xfrm>
                <a:off x="38099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2" name="Rectangle 8"/>
              <p:cNvSpPr/>
              <p:nvPr/>
            </p:nvSpPr>
            <p:spPr bwMode="auto">
              <a:xfrm>
                <a:off x="38861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3" name="Rectangle 9"/>
              <p:cNvSpPr/>
              <p:nvPr/>
            </p:nvSpPr>
            <p:spPr bwMode="auto">
              <a:xfrm>
                <a:off x="39623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4" name="Rectangle 11"/>
              <p:cNvSpPr/>
              <p:nvPr/>
            </p:nvSpPr>
            <p:spPr bwMode="auto">
              <a:xfrm>
                <a:off x="40385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5" name="Rectangle 12"/>
              <p:cNvSpPr/>
              <p:nvPr/>
            </p:nvSpPr>
            <p:spPr bwMode="auto">
              <a:xfrm>
                <a:off x="41147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396999" y="2480541"/>
              <a:ext cx="787400" cy="380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master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grpSp>
          <p:nvGrpSpPr>
            <p:cNvPr id="78947" name="Group 16"/>
            <p:cNvGrpSpPr>
              <a:grpSpLocks/>
            </p:cNvGrpSpPr>
            <p:nvPr/>
          </p:nvGrpSpPr>
          <p:grpSpPr bwMode="auto">
            <a:xfrm>
              <a:off x="660400" y="3716807"/>
              <a:ext cx="1054100" cy="1233884"/>
              <a:chOff x="1524000" y="1814116"/>
              <a:chExt cx="1054100" cy="1233884"/>
            </a:xfrm>
          </p:grpSpPr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1523999" y="2132328"/>
                <a:ext cx="1054100" cy="914736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8962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140" name="Rectangle 4"/>
                <p:cNvSpPr/>
                <p:nvPr/>
              </p:nvSpPr>
              <p:spPr bwMode="auto">
                <a:xfrm>
                  <a:off x="35813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1" name="Rectangle 21"/>
                <p:cNvSpPr/>
                <p:nvPr/>
              </p:nvSpPr>
              <p:spPr bwMode="auto">
                <a:xfrm>
                  <a:off x="36575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7337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8099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38861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9623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40385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41147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139" name="TextBox 138"/>
              <p:cNvSpPr txBox="1"/>
              <p:nvPr/>
            </p:nvSpPr>
            <p:spPr>
              <a:xfrm>
                <a:off x="1652586" y="1813412"/>
                <a:ext cx="787400" cy="380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grpSp>
          <p:nvGrpSpPr>
            <p:cNvPr id="78948" name="Group 40"/>
            <p:cNvGrpSpPr>
              <a:grpSpLocks/>
            </p:cNvGrpSpPr>
            <p:nvPr/>
          </p:nvGrpSpPr>
          <p:grpSpPr bwMode="auto">
            <a:xfrm>
              <a:off x="1955800" y="3723157"/>
              <a:ext cx="1054100" cy="1233884"/>
              <a:chOff x="1524000" y="1814116"/>
              <a:chExt cx="1054100" cy="1233884"/>
            </a:xfrm>
          </p:grpSpPr>
          <p:sp>
            <p:nvSpPr>
              <p:cNvPr id="126" name="AutoShape 13"/>
              <p:cNvSpPr>
                <a:spLocks noChangeArrowheads="1"/>
              </p:cNvSpPr>
              <p:nvPr/>
            </p:nvSpPr>
            <p:spPr bwMode="auto">
              <a:xfrm>
                <a:off x="1523999" y="2133616"/>
                <a:ext cx="1054100" cy="914736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8951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129" name="Rectangle 4"/>
                <p:cNvSpPr/>
                <p:nvPr/>
              </p:nvSpPr>
              <p:spPr bwMode="auto">
                <a:xfrm>
                  <a:off x="35813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6575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37337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38099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8861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9623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40385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6" name="Rectangle 135"/>
                <p:cNvSpPr/>
                <p:nvPr/>
              </p:nvSpPr>
              <p:spPr bwMode="auto">
                <a:xfrm>
                  <a:off x="41147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1652586" y="1814701"/>
                <a:ext cx="787400" cy="380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1409699" y="5026143"/>
              <a:ext cx="877887" cy="2654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dirty="0"/>
                <a:t>Data Service</a:t>
              </a:r>
            </a:p>
          </p:txBody>
        </p:sp>
      </p:grpSp>
      <p:grpSp>
        <p:nvGrpSpPr>
          <p:cNvPr id="78852" name="Group 79"/>
          <p:cNvGrpSpPr>
            <a:grpSpLocks/>
          </p:cNvGrpSpPr>
          <p:nvPr/>
        </p:nvGrpSpPr>
        <p:grpSpPr bwMode="auto">
          <a:xfrm>
            <a:off x="661988" y="2301875"/>
            <a:ext cx="2684462" cy="2368550"/>
            <a:chOff x="496886" y="2480541"/>
            <a:chExt cx="2684463" cy="285115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496886" y="2480541"/>
              <a:ext cx="2684463" cy="28511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sp>
          <p:nvSpPr>
            <p:cNvPr id="82" name="AutoShape 13"/>
            <p:cNvSpPr>
              <a:spLocks noChangeArrowheads="1"/>
            </p:cNvSpPr>
            <p:nvPr/>
          </p:nvSpPr>
          <p:spPr bwMode="auto">
            <a:xfrm>
              <a:off x="1263648" y="2816870"/>
              <a:ext cx="1054100" cy="915350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78908" name="Group 13"/>
            <p:cNvGrpSpPr>
              <a:grpSpLocks/>
            </p:cNvGrpSpPr>
            <p:nvPr/>
          </p:nvGrpSpPr>
          <p:grpSpPr bwMode="auto">
            <a:xfrm>
              <a:off x="1485900" y="3172691"/>
              <a:ext cx="609600" cy="482600"/>
              <a:chOff x="3581400" y="2362200"/>
              <a:chExt cx="609600" cy="482600"/>
            </a:xfrm>
          </p:grpSpPr>
          <p:sp>
            <p:nvSpPr>
              <p:cNvPr id="110" name="Rectangle 4"/>
              <p:cNvSpPr/>
              <p:nvPr/>
            </p:nvSpPr>
            <p:spPr bwMode="auto">
              <a:xfrm>
                <a:off x="35813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6575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2" name="Rectangle 6"/>
              <p:cNvSpPr/>
              <p:nvPr/>
            </p:nvSpPr>
            <p:spPr bwMode="auto">
              <a:xfrm>
                <a:off x="37337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3" name="Rectangle 7"/>
              <p:cNvSpPr/>
              <p:nvPr/>
            </p:nvSpPr>
            <p:spPr bwMode="auto">
              <a:xfrm>
                <a:off x="38099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4" name="Rectangle 8"/>
              <p:cNvSpPr/>
              <p:nvPr/>
            </p:nvSpPr>
            <p:spPr bwMode="auto">
              <a:xfrm>
                <a:off x="38861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5" name="Rectangle 9"/>
              <p:cNvSpPr/>
              <p:nvPr/>
            </p:nvSpPr>
            <p:spPr bwMode="auto">
              <a:xfrm>
                <a:off x="39623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6" name="Rectangle 11"/>
              <p:cNvSpPr/>
              <p:nvPr/>
            </p:nvSpPr>
            <p:spPr bwMode="auto">
              <a:xfrm>
                <a:off x="40385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7" name="Rectangle 12"/>
              <p:cNvSpPr/>
              <p:nvPr/>
            </p:nvSpPr>
            <p:spPr bwMode="auto">
              <a:xfrm>
                <a:off x="41147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1396998" y="2480541"/>
              <a:ext cx="787400" cy="3802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master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grpSp>
          <p:nvGrpSpPr>
            <p:cNvPr id="78910" name="Group 16"/>
            <p:cNvGrpSpPr>
              <a:grpSpLocks/>
            </p:cNvGrpSpPr>
            <p:nvPr/>
          </p:nvGrpSpPr>
          <p:grpSpPr bwMode="auto">
            <a:xfrm>
              <a:off x="660400" y="3716807"/>
              <a:ext cx="1054100" cy="1233884"/>
              <a:chOff x="1524000" y="1814116"/>
              <a:chExt cx="1054100" cy="1233884"/>
            </a:xfrm>
          </p:grpSpPr>
          <p:sp>
            <p:nvSpPr>
              <p:cNvPr id="99" name="AutoShape 13"/>
              <p:cNvSpPr>
                <a:spLocks noChangeArrowheads="1"/>
              </p:cNvSpPr>
              <p:nvPr/>
            </p:nvSpPr>
            <p:spPr bwMode="auto">
              <a:xfrm>
                <a:off x="1523998" y="2133371"/>
                <a:ext cx="1054100" cy="915349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8925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102" name="Rectangle 4"/>
                <p:cNvSpPr/>
                <p:nvPr/>
              </p:nvSpPr>
              <p:spPr bwMode="auto">
                <a:xfrm>
                  <a:off x="35813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3" name="Rectangle 21"/>
                <p:cNvSpPr/>
                <p:nvPr/>
              </p:nvSpPr>
              <p:spPr bwMode="auto">
                <a:xfrm>
                  <a:off x="36575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7337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38099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8861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9623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0385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41147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1652586" y="1814241"/>
                <a:ext cx="787400" cy="3802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grpSp>
          <p:nvGrpSpPr>
            <p:cNvPr id="78911" name="Group 40"/>
            <p:cNvGrpSpPr>
              <a:grpSpLocks/>
            </p:cNvGrpSpPr>
            <p:nvPr/>
          </p:nvGrpSpPr>
          <p:grpSpPr bwMode="auto">
            <a:xfrm>
              <a:off x="1955800" y="3723157"/>
              <a:ext cx="1054100" cy="1233884"/>
              <a:chOff x="1524000" y="1814116"/>
              <a:chExt cx="1054100" cy="1233884"/>
            </a:xfrm>
          </p:grpSpPr>
          <p:sp>
            <p:nvSpPr>
              <p:cNvPr id="88" name="AutoShape 13"/>
              <p:cNvSpPr>
                <a:spLocks noChangeArrowheads="1"/>
              </p:cNvSpPr>
              <p:nvPr/>
            </p:nvSpPr>
            <p:spPr bwMode="auto">
              <a:xfrm>
                <a:off x="1523999" y="2132753"/>
                <a:ext cx="1054100" cy="915348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8914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91" name="Rectangle 4"/>
                <p:cNvSpPr/>
                <p:nvPr/>
              </p:nvSpPr>
              <p:spPr bwMode="auto">
                <a:xfrm>
                  <a:off x="35813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36575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7337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8099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38861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9623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0385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1147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1652587" y="1813622"/>
                <a:ext cx="787400" cy="3802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409698" y="5025938"/>
              <a:ext cx="877888" cy="2656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dirty="0"/>
                <a:t>Data Service</a:t>
              </a:r>
            </a:p>
          </p:txBody>
        </p:sp>
      </p:grpSp>
      <p:grpSp>
        <p:nvGrpSpPr>
          <p:cNvPr id="78853" name="Group 78"/>
          <p:cNvGrpSpPr>
            <a:grpSpLocks/>
          </p:cNvGrpSpPr>
          <p:nvPr/>
        </p:nvGrpSpPr>
        <p:grpSpPr bwMode="auto">
          <a:xfrm>
            <a:off x="795338" y="2371725"/>
            <a:ext cx="2684462" cy="2370138"/>
            <a:chOff x="496886" y="2480541"/>
            <a:chExt cx="2684463" cy="285115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496886" y="2480541"/>
              <a:ext cx="2684463" cy="28511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1263648" y="2816644"/>
              <a:ext cx="1054100" cy="914736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78871" name="Group 13"/>
            <p:cNvGrpSpPr>
              <a:grpSpLocks/>
            </p:cNvGrpSpPr>
            <p:nvPr/>
          </p:nvGrpSpPr>
          <p:grpSpPr bwMode="auto">
            <a:xfrm>
              <a:off x="1485900" y="3172691"/>
              <a:ext cx="609600" cy="482600"/>
              <a:chOff x="3581400" y="2362200"/>
              <a:chExt cx="609600" cy="4826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5813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6575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7337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8099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8861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23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0385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1147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96998" y="2480541"/>
              <a:ext cx="787400" cy="380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master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grpSp>
          <p:nvGrpSpPr>
            <p:cNvPr id="78873" name="Group 16"/>
            <p:cNvGrpSpPr>
              <a:grpSpLocks/>
            </p:cNvGrpSpPr>
            <p:nvPr/>
          </p:nvGrpSpPr>
          <p:grpSpPr bwMode="auto">
            <a:xfrm>
              <a:off x="660400" y="3716807"/>
              <a:ext cx="1054100" cy="1233884"/>
              <a:chOff x="1524000" y="1814116"/>
              <a:chExt cx="1054100" cy="1233884"/>
            </a:xfrm>
          </p:grpSpPr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1523998" y="2132328"/>
                <a:ext cx="1054100" cy="914736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8888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21" name="Rectangle 4"/>
                <p:cNvSpPr/>
                <p:nvPr/>
              </p:nvSpPr>
              <p:spPr bwMode="auto">
                <a:xfrm>
                  <a:off x="35813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6575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7337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38099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8861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39623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40385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41147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652586" y="1813412"/>
                <a:ext cx="787400" cy="380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grpSp>
          <p:nvGrpSpPr>
            <p:cNvPr id="78874" name="Group 40"/>
            <p:cNvGrpSpPr>
              <a:grpSpLocks/>
            </p:cNvGrpSpPr>
            <p:nvPr/>
          </p:nvGrpSpPr>
          <p:grpSpPr bwMode="auto">
            <a:xfrm>
              <a:off x="1955800" y="3723157"/>
              <a:ext cx="1054100" cy="1233884"/>
              <a:chOff x="1524000" y="1814116"/>
              <a:chExt cx="1054100" cy="1233884"/>
            </a:xfrm>
          </p:grpSpPr>
          <p:sp>
            <p:nvSpPr>
              <p:cNvPr id="42" name="AutoShape 13"/>
              <p:cNvSpPr>
                <a:spLocks noChangeArrowheads="1"/>
              </p:cNvSpPr>
              <p:nvPr/>
            </p:nvSpPr>
            <p:spPr bwMode="auto">
              <a:xfrm>
                <a:off x="1523999" y="2133616"/>
                <a:ext cx="1054100" cy="914736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8877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45" name="Rectangle 4"/>
                <p:cNvSpPr/>
                <p:nvPr/>
              </p:nvSpPr>
              <p:spPr bwMode="auto">
                <a:xfrm>
                  <a:off x="35813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5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7337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8099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8861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39623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40385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41147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1652587" y="1814701"/>
                <a:ext cx="787400" cy="380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409698" y="5026143"/>
              <a:ext cx="877888" cy="2654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dirty="0"/>
                <a:t>Data Service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876550" y="2843213"/>
            <a:ext cx="569913" cy="233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shards</a:t>
            </a:r>
          </a:p>
        </p:txBody>
      </p:sp>
      <p:cxnSp>
        <p:nvCxnSpPr>
          <p:cNvPr id="78855" name="Straight Arrow Connector 63"/>
          <p:cNvCxnSpPr>
            <a:cxnSpLocks noChangeShapeType="1"/>
            <a:stCxn id="60" idx="1"/>
          </p:cNvCxnSpPr>
          <p:nvPr/>
        </p:nvCxnSpPr>
        <p:spPr bwMode="auto">
          <a:xfrm rot="10800000" flipV="1">
            <a:off x="2393950" y="2960688"/>
            <a:ext cx="482600" cy="187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856" name="Straight Arrow Connector 65"/>
          <p:cNvCxnSpPr>
            <a:cxnSpLocks noChangeShapeType="1"/>
            <a:stCxn id="60" idx="1"/>
          </p:cNvCxnSpPr>
          <p:nvPr/>
        </p:nvCxnSpPr>
        <p:spPr bwMode="auto">
          <a:xfrm rot="10800000" flipV="1">
            <a:off x="2819400" y="2960688"/>
            <a:ext cx="57150" cy="10048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857" name="Straight Arrow Connector 67"/>
          <p:cNvCxnSpPr>
            <a:cxnSpLocks noChangeShapeType="1"/>
            <a:stCxn id="60" idx="1"/>
          </p:cNvCxnSpPr>
          <p:nvPr/>
        </p:nvCxnSpPr>
        <p:spPr bwMode="auto">
          <a:xfrm rot="10800000" flipV="1">
            <a:off x="1676400" y="2960688"/>
            <a:ext cx="1200150" cy="1000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78858" name="Group 76"/>
          <p:cNvGrpSpPr>
            <a:grpSpLocks/>
          </p:cNvGrpSpPr>
          <p:nvPr/>
        </p:nvGrpSpPr>
        <p:grpSpPr bwMode="auto">
          <a:xfrm>
            <a:off x="515938" y="914400"/>
            <a:ext cx="2684462" cy="1158875"/>
            <a:chOff x="295275" y="1054966"/>
            <a:chExt cx="2684463" cy="1159631"/>
          </a:xfrm>
        </p:grpSpPr>
        <p:sp>
          <p:nvSpPr>
            <p:cNvPr id="76" name="Rectangle 75"/>
            <p:cNvSpPr/>
            <p:nvPr/>
          </p:nvSpPr>
          <p:spPr bwMode="auto">
            <a:xfrm>
              <a:off x="295275" y="1054966"/>
              <a:ext cx="2684463" cy="115963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grpSp>
          <p:nvGrpSpPr>
            <p:cNvPr id="78864" name="Group 58"/>
            <p:cNvGrpSpPr>
              <a:grpSpLocks/>
            </p:cNvGrpSpPr>
            <p:nvPr/>
          </p:nvGrpSpPr>
          <p:grpSpPr bwMode="auto">
            <a:xfrm>
              <a:off x="515937" y="1155701"/>
              <a:ext cx="2195513" cy="825500"/>
              <a:chOff x="460375" y="990601"/>
              <a:chExt cx="2892425" cy="1142999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460375" y="1752921"/>
                <a:ext cx="2892426" cy="3805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Tungsten SQL Router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460375" y="1370206"/>
                <a:ext cx="2892426" cy="3827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JDBC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60375" y="989692"/>
                <a:ext cx="2892426" cy="3805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MySQL Client Protocol Handler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908050" y="1981083"/>
              <a:ext cx="1689101" cy="233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/>
                <a:t>Tungsten Connector</a:t>
              </a: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649288" y="4724400"/>
            <a:ext cx="7880350" cy="427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endParaRPr lang="en-US" sz="1200" dirty="0"/>
          </a:p>
          <a:p>
            <a:pPr>
              <a:buFont typeface="Arial"/>
              <a:buChar char="•"/>
              <a:defRPr/>
            </a:pPr>
            <a:endParaRPr lang="en-US" sz="1200" dirty="0"/>
          </a:p>
        </p:txBody>
      </p:sp>
      <p:sp>
        <p:nvSpPr>
          <p:cNvPr id="78860" name="Content Placeholder 2"/>
          <p:cNvSpPr>
            <a:spLocks noGrp="1"/>
          </p:cNvSpPr>
          <p:nvPr>
            <p:ph idx="1"/>
          </p:nvPr>
        </p:nvSpPr>
        <p:spPr>
          <a:xfrm>
            <a:off x="3657600" y="838200"/>
            <a:ext cx="4800600" cy="5181600"/>
          </a:xfrm>
        </p:spPr>
        <p:txBody>
          <a:bodyPr/>
          <a:lstStyle/>
          <a:p>
            <a:r>
              <a:rPr lang="en-US" sz="1800" smtClean="0"/>
              <a:t>Key features to support multi-tenant applications</a:t>
            </a:r>
          </a:p>
          <a:p>
            <a:r>
              <a:rPr lang="en-US" sz="1800" smtClean="0"/>
              <a:t>Allows for multiple data services for a given set of database servers</a:t>
            </a:r>
          </a:p>
          <a:p>
            <a:r>
              <a:rPr lang="en-US" sz="1800" smtClean="0"/>
              <a:t>Advanced replication topologies including cross-service/cross-site and multi-master</a:t>
            </a:r>
          </a:p>
          <a:p>
            <a:r>
              <a:rPr lang="en-US" sz="1800" smtClean="0"/>
              <a:t>Isolation of tenants from each other</a:t>
            </a:r>
          </a:p>
          <a:p>
            <a:r>
              <a:rPr lang="en-US" sz="1800" smtClean="0"/>
              <a:t>Parallel replication is critical for supporting the ‘isolation’ requirement.</a:t>
            </a:r>
          </a:p>
          <a:p>
            <a:r>
              <a:rPr lang="en-US" sz="1800" smtClean="0"/>
              <a:t>Tungsten connector must support multiple data services including data services that are at remote sites</a:t>
            </a:r>
          </a:p>
          <a:p>
            <a:r>
              <a:rPr lang="en-US" sz="1800" smtClean="0"/>
              <a:t>Exposes ‘shards’ as a first-class entity: shard == database</a:t>
            </a:r>
          </a:p>
          <a:p>
            <a:pPr lvl="1"/>
            <a:r>
              <a:rPr lang="en-US" sz="1800" smtClean="0"/>
              <a:t>Applications can connect to specific shards</a:t>
            </a:r>
          </a:p>
          <a:p>
            <a:pPr lvl="1"/>
            <a:r>
              <a:rPr lang="en-US" sz="1800" smtClean="0"/>
              <a:t>Shards can be managed separately</a:t>
            </a:r>
          </a:p>
        </p:txBody>
      </p:sp>
      <p:cxnSp>
        <p:nvCxnSpPr>
          <p:cNvPr id="78861" name="Straight Arrow Connector 163"/>
          <p:cNvCxnSpPr>
            <a:cxnSpLocks noChangeShapeType="1"/>
          </p:cNvCxnSpPr>
          <p:nvPr/>
        </p:nvCxnSpPr>
        <p:spPr bwMode="auto">
          <a:xfrm rot="5400000">
            <a:off x="1751013" y="3487738"/>
            <a:ext cx="3048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862" name="Straight Arrow Connector 165"/>
          <p:cNvCxnSpPr>
            <a:cxnSpLocks noChangeShapeType="1"/>
          </p:cNvCxnSpPr>
          <p:nvPr/>
        </p:nvCxnSpPr>
        <p:spPr bwMode="auto">
          <a:xfrm rot="16200000" flipH="1">
            <a:off x="2187576" y="3514725"/>
            <a:ext cx="309562" cy="1031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Tungsten Enterprise 2.0: Use Cases</a:t>
            </a:r>
            <a:endParaRPr lang="en-US" dirty="0"/>
          </a:p>
        </p:txBody>
      </p:sp>
      <p:grpSp>
        <p:nvGrpSpPr>
          <p:cNvPr id="79875" name="Group 117"/>
          <p:cNvGrpSpPr>
            <a:grpSpLocks/>
          </p:cNvGrpSpPr>
          <p:nvPr/>
        </p:nvGrpSpPr>
        <p:grpSpPr bwMode="auto">
          <a:xfrm>
            <a:off x="533400" y="2225675"/>
            <a:ext cx="2684463" cy="2370138"/>
            <a:chOff x="496886" y="2480541"/>
            <a:chExt cx="2684463" cy="2851150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496886" y="2480541"/>
              <a:ext cx="2684463" cy="28511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sp>
          <p:nvSpPr>
            <p:cNvPr id="120" name="AutoShape 13"/>
            <p:cNvSpPr>
              <a:spLocks noChangeArrowheads="1"/>
            </p:cNvSpPr>
            <p:nvPr/>
          </p:nvSpPr>
          <p:spPr bwMode="auto">
            <a:xfrm>
              <a:off x="1263649" y="2816644"/>
              <a:ext cx="1054100" cy="914736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79969" name="Group 13"/>
            <p:cNvGrpSpPr>
              <a:grpSpLocks/>
            </p:cNvGrpSpPr>
            <p:nvPr/>
          </p:nvGrpSpPr>
          <p:grpSpPr bwMode="auto">
            <a:xfrm>
              <a:off x="1485900" y="3172691"/>
              <a:ext cx="609600" cy="482600"/>
              <a:chOff x="3581400" y="2362200"/>
              <a:chExt cx="609600" cy="482600"/>
            </a:xfrm>
          </p:grpSpPr>
          <p:sp>
            <p:nvSpPr>
              <p:cNvPr id="148" name="Rectangle 4"/>
              <p:cNvSpPr/>
              <p:nvPr/>
            </p:nvSpPr>
            <p:spPr bwMode="auto">
              <a:xfrm>
                <a:off x="35813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36575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0" name="Rectangle 6"/>
              <p:cNvSpPr/>
              <p:nvPr/>
            </p:nvSpPr>
            <p:spPr bwMode="auto">
              <a:xfrm>
                <a:off x="37337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1" name="Rectangle 7"/>
              <p:cNvSpPr/>
              <p:nvPr/>
            </p:nvSpPr>
            <p:spPr bwMode="auto">
              <a:xfrm>
                <a:off x="38099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2" name="Rectangle 8"/>
              <p:cNvSpPr/>
              <p:nvPr/>
            </p:nvSpPr>
            <p:spPr bwMode="auto">
              <a:xfrm>
                <a:off x="38861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3" name="Rectangle 9"/>
              <p:cNvSpPr/>
              <p:nvPr/>
            </p:nvSpPr>
            <p:spPr bwMode="auto">
              <a:xfrm>
                <a:off x="39623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4" name="Rectangle 11"/>
              <p:cNvSpPr/>
              <p:nvPr/>
            </p:nvSpPr>
            <p:spPr bwMode="auto">
              <a:xfrm>
                <a:off x="40385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55" name="Rectangle 12"/>
              <p:cNvSpPr/>
              <p:nvPr/>
            </p:nvSpPr>
            <p:spPr bwMode="auto">
              <a:xfrm>
                <a:off x="4114799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396999" y="2480541"/>
              <a:ext cx="787400" cy="380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master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grpSp>
          <p:nvGrpSpPr>
            <p:cNvPr id="79971" name="Group 16"/>
            <p:cNvGrpSpPr>
              <a:grpSpLocks/>
            </p:cNvGrpSpPr>
            <p:nvPr/>
          </p:nvGrpSpPr>
          <p:grpSpPr bwMode="auto">
            <a:xfrm>
              <a:off x="660400" y="3716807"/>
              <a:ext cx="1054100" cy="1233884"/>
              <a:chOff x="1524000" y="1814116"/>
              <a:chExt cx="1054100" cy="1233884"/>
            </a:xfrm>
          </p:grpSpPr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1523999" y="2132328"/>
                <a:ext cx="1054100" cy="914736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9986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140" name="Rectangle 4"/>
                <p:cNvSpPr/>
                <p:nvPr/>
              </p:nvSpPr>
              <p:spPr bwMode="auto">
                <a:xfrm>
                  <a:off x="35813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1" name="Rectangle 21"/>
                <p:cNvSpPr/>
                <p:nvPr/>
              </p:nvSpPr>
              <p:spPr bwMode="auto">
                <a:xfrm>
                  <a:off x="36575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7337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8099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38861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9623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40385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4114799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139" name="TextBox 138"/>
              <p:cNvSpPr txBox="1"/>
              <p:nvPr/>
            </p:nvSpPr>
            <p:spPr>
              <a:xfrm>
                <a:off x="1652586" y="1813412"/>
                <a:ext cx="787400" cy="380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grpSp>
          <p:nvGrpSpPr>
            <p:cNvPr id="79972" name="Group 40"/>
            <p:cNvGrpSpPr>
              <a:grpSpLocks/>
            </p:cNvGrpSpPr>
            <p:nvPr/>
          </p:nvGrpSpPr>
          <p:grpSpPr bwMode="auto">
            <a:xfrm>
              <a:off x="1955800" y="3723157"/>
              <a:ext cx="1054100" cy="1233884"/>
              <a:chOff x="1524000" y="1814116"/>
              <a:chExt cx="1054100" cy="1233884"/>
            </a:xfrm>
          </p:grpSpPr>
          <p:sp>
            <p:nvSpPr>
              <p:cNvPr id="126" name="AutoShape 13"/>
              <p:cNvSpPr>
                <a:spLocks noChangeArrowheads="1"/>
              </p:cNvSpPr>
              <p:nvPr/>
            </p:nvSpPr>
            <p:spPr bwMode="auto">
              <a:xfrm>
                <a:off x="1523999" y="2133616"/>
                <a:ext cx="1054100" cy="914736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9975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129" name="Rectangle 4"/>
                <p:cNvSpPr/>
                <p:nvPr/>
              </p:nvSpPr>
              <p:spPr bwMode="auto">
                <a:xfrm>
                  <a:off x="35813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6575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37337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38099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8861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9623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40385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36" name="Rectangle 135"/>
                <p:cNvSpPr/>
                <p:nvPr/>
              </p:nvSpPr>
              <p:spPr bwMode="auto">
                <a:xfrm>
                  <a:off x="41147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1652586" y="1814701"/>
                <a:ext cx="787400" cy="380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1409699" y="5026143"/>
              <a:ext cx="877887" cy="2654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dirty="0"/>
                <a:t>Data Service</a:t>
              </a:r>
            </a:p>
          </p:txBody>
        </p:sp>
      </p:grpSp>
      <p:grpSp>
        <p:nvGrpSpPr>
          <p:cNvPr id="79876" name="Group 79"/>
          <p:cNvGrpSpPr>
            <a:grpSpLocks/>
          </p:cNvGrpSpPr>
          <p:nvPr/>
        </p:nvGrpSpPr>
        <p:grpSpPr bwMode="auto">
          <a:xfrm>
            <a:off x="661988" y="2301875"/>
            <a:ext cx="2684462" cy="2368550"/>
            <a:chOff x="496886" y="2480541"/>
            <a:chExt cx="2684463" cy="285115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496886" y="2480541"/>
              <a:ext cx="2684463" cy="28511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sp>
          <p:nvSpPr>
            <p:cNvPr id="82" name="AutoShape 13"/>
            <p:cNvSpPr>
              <a:spLocks noChangeArrowheads="1"/>
            </p:cNvSpPr>
            <p:nvPr/>
          </p:nvSpPr>
          <p:spPr bwMode="auto">
            <a:xfrm>
              <a:off x="1263648" y="2816870"/>
              <a:ext cx="1054100" cy="915350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79932" name="Group 13"/>
            <p:cNvGrpSpPr>
              <a:grpSpLocks/>
            </p:cNvGrpSpPr>
            <p:nvPr/>
          </p:nvGrpSpPr>
          <p:grpSpPr bwMode="auto">
            <a:xfrm>
              <a:off x="1485900" y="3172691"/>
              <a:ext cx="609600" cy="482600"/>
              <a:chOff x="3581400" y="2362200"/>
              <a:chExt cx="609600" cy="482600"/>
            </a:xfrm>
          </p:grpSpPr>
          <p:sp>
            <p:nvSpPr>
              <p:cNvPr id="110" name="Rectangle 4"/>
              <p:cNvSpPr/>
              <p:nvPr/>
            </p:nvSpPr>
            <p:spPr bwMode="auto">
              <a:xfrm>
                <a:off x="35813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6575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2" name="Rectangle 6"/>
              <p:cNvSpPr/>
              <p:nvPr/>
            </p:nvSpPr>
            <p:spPr bwMode="auto">
              <a:xfrm>
                <a:off x="37337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3" name="Rectangle 7"/>
              <p:cNvSpPr/>
              <p:nvPr/>
            </p:nvSpPr>
            <p:spPr bwMode="auto">
              <a:xfrm>
                <a:off x="38099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4" name="Rectangle 8"/>
              <p:cNvSpPr/>
              <p:nvPr/>
            </p:nvSpPr>
            <p:spPr bwMode="auto">
              <a:xfrm>
                <a:off x="38861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5" name="Rectangle 9"/>
              <p:cNvSpPr/>
              <p:nvPr/>
            </p:nvSpPr>
            <p:spPr bwMode="auto">
              <a:xfrm>
                <a:off x="39623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6" name="Rectangle 11"/>
              <p:cNvSpPr/>
              <p:nvPr/>
            </p:nvSpPr>
            <p:spPr bwMode="auto">
              <a:xfrm>
                <a:off x="40385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17" name="Rectangle 12"/>
              <p:cNvSpPr/>
              <p:nvPr/>
            </p:nvSpPr>
            <p:spPr bwMode="auto">
              <a:xfrm>
                <a:off x="4114798" y="2361817"/>
                <a:ext cx="76200" cy="48347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1396998" y="2480541"/>
              <a:ext cx="787400" cy="3802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master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grpSp>
          <p:nvGrpSpPr>
            <p:cNvPr id="79934" name="Group 16"/>
            <p:cNvGrpSpPr>
              <a:grpSpLocks/>
            </p:cNvGrpSpPr>
            <p:nvPr/>
          </p:nvGrpSpPr>
          <p:grpSpPr bwMode="auto">
            <a:xfrm>
              <a:off x="660400" y="3716807"/>
              <a:ext cx="1054100" cy="1233884"/>
              <a:chOff x="1524000" y="1814116"/>
              <a:chExt cx="1054100" cy="1233884"/>
            </a:xfrm>
          </p:grpSpPr>
          <p:sp>
            <p:nvSpPr>
              <p:cNvPr id="99" name="AutoShape 13"/>
              <p:cNvSpPr>
                <a:spLocks noChangeArrowheads="1"/>
              </p:cNvSpPr>
              <p:nvPr/>
            </p:nvSpPr>
            <p:spPr bwMode="auto">
              <a:xfrm>
                <a:off x="1523998" y="2133371"/>
                <a:ext cx="1054100" cy="915349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9949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102" name="Rectangle 4"/>
                <p:cNvSpPr/>
                <p:nvPr/>
              </p:nvSpPr>
              <p:spPr bwMode="auto">
                <a:xfrm>
                  <a:off x="35813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3" name="Rectangle 21"/>
                <p:cNvSpPr/>
                <p:nvPr/>
              </p:nvSpPr>
              <p:spPr bwMode="auto">
                <a:xfrm>
                  <a:off x="36575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7337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38099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8861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9623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0385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4114798" y="2361809"/>
                  <a:ext cx="76200" cy="483473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1652586" y="1814241"/>
                <a:ext cx="787400" cy="3802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grpSp>
          <p:nvGrpSpPr>
            <p:cNvPr id="79935" name="Group 40"/>
            <p:cNvGrpSpPr>
              <a:grpSpLocks/>
            </p:cNvGrpSpPr>
            <p:nvPr/>
          </p:nvGrpSpPr>
          <p:grpSpPr bwMode="auto">
            <a:xfrm>
              <a:off x="1955800" y="3723157"/>
              <a:ext cx="1054100" cy="1233884"/>
              <a:chOff x="1524000" y="1814116"/>
              <a:chExt cx="1054100" cy="1233884"/>
            </a:xfrm>
          </p:grpSpPr>
          <p:sp>
            <p:nvSpPr>
              <p:cNvPr id="88" name="AutoShape 13"/>
              <p:cNvSpPr>
                <a:spLocks noChangeArrowheads="1"/>
              </p:cNvSpPr>
              <p:nvPr/>
            </p:nvSpPr>
            <p:spPr bwMode="auto">
              <a:xfrm>
                <a:off x="1523999" y="2132753"/>
                <a:ext cx="1054100" cy="915348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9938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91" name="Rectangle 4"/>
                <p:cNvSpPr/>
                <p:nvPr/>
              </p:nvSpPr>
              <p:spPr bwMode="auto">
                <a:xfrm>
                  <a:off x="35813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36575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7337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8099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38861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9623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0385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114799" y="2343992"/>
                  <a:ext cx="76200" cy="50067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1652587" y="1813622"/>
                <a:ext cx="787400" cy="3802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409698" y="5025938"/>
              <a:ext cx="877888" cy="2656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dirty="0"/>
                <a:t>Data Service</a:t>
              </a:r>
            </a:p>
          </p:txBody>
        </p:sp>
      </p:grpSp>
      <p:grpSp>
        <p:nvGrpSpPr>
          <p:cNvPr id="79877" name="Group 78"/>
          <p:cNvGrpSpPr>
            <a:grpSpLocks/>
          </p:cNvGrpSpPr>
          <p:nvPr/>
        </p:nvGrpSpPr>
        <p:grpSpPr bwMode="auto">
          <a:xfrm>
            <a:off x="795338" y="2371725"/>
            <a:ext cx="2684462" cy="2370138"/>
            <a:chOff x="496886" y="2480541"/>
            <a:chExt cx="2684463" cy="285115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496886" y="2480541"/>
              <a:ext cx="2684463" cy="28511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1263648" y="2816644"/>
              <a:ext cx="1054100" cy="914736"/>
            </a:xfrm>
            <a:prstGeom prst="flowChartMagneticDisk">
              <a:avLst/>
            </a:prstGeom>
            <a:gradFill rotWithShape="0">
              <a:gsLst>
                <a:gs pos="0">
                  <a:srgbClr val="336699"/>
                </a:gs>
                <a:gs pos="60000">
                  <a:schemeClr val="accent3">
                    <a:lumMod val="85000"/>
                  </a:schemeClr>
                </a:gs>
                <a:gs pos="100000">
                  <a:srgbClr val="336699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79895" name="Group 13"/>
            <p:cNvGrpSpPr>
              <a:grpSpLocks/>
            </p:cNvGrpSpPr>
            <p:nvPr/>
          </p:nvGrpSpPr>
          <p:grpSpPr bwMode="auto">
            <a:xfrm>
              <a:off x="1485900" y="3172691"/>
              <a:ext cx="609600" cy="482600"/>
              <a:chOff x="3581400" y="2362200"/>
              <a:chExt cx="609600" cy="4826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5813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6575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7337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8099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8861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23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0385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114798" y="2361353"/>
                <a:ext cx="76200" cy="4831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u="sng" noProof="1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96998" y="2480541"/>
              <a:ext cx="787400" cy="380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dirty="0"/>
                <a:t>master</a:t>
              </a:r>
            </a:p>
            <a:p>
              <a:pPr algn="ctr">
                <a:defRPr/>
              </a:pPr>
              <a:r>
                <a:rPr lang="en-US" sz="800" b="1" dirty="0"/>
                <a:t>Data Source</a:t>
              </a:r>
            </a:p>
          </p:txBody>
        </p:sp>
        <p:grpSp>
          <p:nvGrpSpPr>
            <p:cNvPr id="79897" name="Group 16"/>
            <p:cNvGrpSpPr>
              <a:grpSpLocks/>
            </p:cNvGrpSpPr>
            <p:nvPr/>
          </p:nvGrpSpPr>
          <p:grpSpPr bwMode="auto">
            <a:xfrm>
              <a:off x="660400" y="3716807"/>
              <a:ext cx="1054100" cy="1233884"/>
              <a:chOff x="1524000" y="1814116"/>
              <a:chExt cx="1054100" cy="1233884"/>
            </a:xfrm>
          </p:grpSpPr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1523998" y="2132328"/>
                <a:ext cx="1054100" cy="914736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9912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21" name="Rectangle 4"/>
                <p:cNvSpPr/>
                <p:nvPr/>
              </p:nvSpPr>
              <p:spPr bwMode="auto">
                <a:xfrm>
                  <a:off x="35813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6575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7337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38099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8861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39623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40385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4114798" y="2343341"/>
                  <a:ext cx="76200" cy="48314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652586" y="1813412"/>
                <a:ext cx="787400" cy="380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grpSp>
          <p:nvGrpSpPr>
            <p:cNvPr id="79898" name="Group 40"/>
            <p:cNvGrpSpPr>
              <a:grpSpLocks/>
            </p:cNvGrpSpPr>
            <p:nvPr/>
          </p:nvGrpSpPr>
          <p:grpSpPr bwMode="auto">
            <a:xfrm>
              <a:off x="1955800" y="3723157"/>
              <a:ext cx="1054100" cy="1233884"/>
              <a:chOff x="1524000" y="1814116"/>
              <a:chExt cx="1054100" cy="1233884"/>
            </a:xfrm>
          </p:grpSpPr>
          <p:sp>
            <p:nvSpPr>
              <p:cNvPr id="42" name="AutoShape 13"/>
              <p:cNvSpPr>
                <a:spLocks noChangeArrowheads="1"/>
              </p:cNvSpPr>
              <p:nvPr/>
            </p:nvSpPr>
            <p:spPr bwMode="auto">
              <a:xfrm>
                <a:off x="1523999" y="2133616"/>
                <a:ext cx="1054100" cy="914736"/>
              </a:xfrm>
              <a:prstGeom prst="flowChartMagneticDisk">
                <a:avLst/>
              </a:prstGeom>
              <a:gradFill rotWithShape="0">
                <a:gsLst>
                  <a:gs pos="0">
                    <a:srgbClr val="336699"/>
                  </a:gs>
                  <a:gs pos="60000">
                    <a:schemeClr val="accent3">
                      <a:lumMod val="85000"/>
                    </a:schemeClr>
                  </a:gs>
                  <a:gs pos="100000">
                    <a:srgbClr val="336699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79901" name="Group 13"/>
              <p:cNvGrpSpPr>
                <a:grpSpLocks/>
              </p:cNvGrpSpPr>
              <p:nvPr/>
            </p:nvGrpSpPr>
            <p:grpSpPr bwMode="auto">
              <a:xfrm>
                <a:off x="1746250" y="2489200"/>
                <a:ext cx="609600" cy="482600"/>
                <a:chOff x="3581400" y="2362200"/>
                <a:chExt cx="609600" cy="482600"/>
              </a:xfrm>
            </p:grpSpPr>
            <p:sp>
              <p:nvSpPr>
                <p:cNvPr id="45" name="Rectangle 4"/>
                <p:cNvSpPr/>
                <p:nvPr/>
              </p:nvSpPr>
              <p:spPr bwMode="auto">
                <a:xfrm>
                  <a:off x="35813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5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7337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8099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8861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39623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40385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4114799" y="2361816"/>
                  <a:ext cx="76200" cy="483149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u="sng" noProof="1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1652587" y="1814701"/>
                <a:ext cx="787400" cy="380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dirty="0"/>
                  <a:t>slave</a:t>
                </a:r>
              </a:p>
              <a:p>
                <a:pPr algn="ctr">
                  <a:defRPr/>
                </a:pPr>
                <a:r>
                  <a:rPr lang="en-US" sz="800" b="1" dirty="0"/>
                  <a:t>Data Source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409698" y="5026143"/>
              <a:ext cx="877888" cy="2654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dirty="0"/>
                <a:t>Data Service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876550" y="2843213"/>
            <a:ext cx="569913" cy="233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shards</a:t>
            </a:r>
          </a:p>
        </p:txBody>
      </p:sp>
      <p:cxnSp>
        <p:nvCxnSpPr>
          <p:cNvPr id="79879" name="Straight Arrow Connector 63"/>
          <p:cNvCxnSpPr>
            <a:cxnSpLocks noChangeShapeType="1"/>
            <a:stCxn id="60" idx="1"/>
          </p:cNvCxnSpPr>
          <p:nvPr/>
        </p:nvCxnSpPr>
        <p:spPr bwMode="auto">
          <a:xfrm rot="10800000" flipV="1">
            <a:off x="2393950" y="2960688"/>
            <a:ext cx="482600" cy="187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0" name="Straight Arrow Connector 65"/>
          <p:cNvCxnSpPr>
            <a:cxnSpLocks noChangeShapeType="1"/>
            <a:stCxn id="60" idx="1"/>
          </p:cNvCxnSpPr>
          <p:nvPr/>
        </p:nvCxnSpPr>
        <p:spPr bwMode="auto">
          <a:xfrm rot="10800000" flipV="1">
            <a:off x="2819400" y="2960688"/>
            <a:ext cx="57150" cy="10048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1" name="Straight Arrow Connector 67"/>
          <p:cNvCxnSpPr>
            <a:cxnSpLocks noChangeShapeType="1"/>
            <a:stCxn id="60" idx="1"/>
          </p:cNvCxnSpPr>
          <p:nvPr/>
        </p:nvCxnSpPr>
        <p:spPr bwMode="auto">
          <a:xfrm rot="10800000" flipV="1">
            <a:off x="1676400" y="2960688"/>
            <a:ext cx="1200150" cy="1000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79882" name="Group 76"/>
          <p:cNvGrpSpPr>
            <a:grpSpLocks/>
          </p:cNvGrpSpPr>
          <p:nvPr/>
        </p:nvGrpSpPr>
        <p:grpSpPr bwMode="auto">
          <a:xfrm>
            <a:off x="515938" y="914400"/>
            <a:ext cx="2684462" cy="1158875"/>
            <a:chOff x="295275" y="1054966"/>
            <a:chExt cx="2684463" cy="1159631"/>
          </a:xfrm>
        </p:grpSpPr>
        <p:sp>
          <p:nvSpPr>
            <p:cNvPr id="76" name="Rectangle 75"/>
            <p:cNvSpPr/>
            <p:nvPr/>
          </p:nvSpPr>
          <p:spPr bwMode="auto">
            <a:xfrm>
              <a:off x="295275" y="1054966"/>
              <a:ext cx="2684463" cy="115963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noProof="1"/>
            </a:p>
          </p:txBody>
        </p:sp>
        <p:grpSp>
          <p:nvGrpSpPr>
            <p:cNvPr id="79888" name="Group 58"/>
            <p:cNvGrpSpPr>
              <a:grpSpLocks/>
            </p:cNvGrpSpPr>
            <p:nvPr/>
          </p:nvGrpSpPr>
          <p:grpSpPr bwMode="auto">
            <a:xfrm>
              <a:off x="515937" y="1155701"/>
              <a:ext cx="2195513" cy="825500"/>
              <a:chOff x="460375" y="990601"/>
              <a:chExt cx="2892425" cy="1142999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460375" y="1752921"/>
                <a:ext cx="2892426" cy="3805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Tungsten SQL Router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460375" y="1370206"/>
                <a:ext cx="2892426" cy="3827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JDBC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60375" y="989692"/>
                <a:ext cx="2892426" cy="38051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000" noProof="1"/>
                  <a:t>MySQL Client Protocol Handler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908050" y="1981083"/>
              <a:ext cx="1689101" cy="233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/>
                <a:t>Tungsten Connector</a:t>
              </a: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649288" y="4724400"/>
            <a:ext cx="7880350" cy="427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endParaRPr lang="en-US" sz="1200" dirty="0"/>
          </a:p>
          <a:p>
            <a:pPr>
              <a:buFont typeface="Arial"/>
              <a:buChar char="•"/>
              <a:defRPr/>
            </a:pPr>
            <a:endParaRPr lang="en-US" sz="1200" dirty="0"/>
          </a:p>
        </p:txBody>
      </p:sp>
      <p:sp>
        <p:nvSpPr>
          <p:cNvPr id="79884" name="Content Placeholder 2"/>
          <p:cNvSpPr>
            <a:spLocks noGrp="1"/>
          </p:cNvSpPr>
          <p:nvPr>
            <p:ph idx="1"/>
          </p:nvPr>
        </p:nvSpPr>
        <p:spPr>
          <a:xfrm>
            <a:off x="3657600" y="838200"/>
            <a:ext cx="4800600" cy="5181600"/>
          </a:xfrm>
        </p:spPr>
        <p:txBody>
          <a:bodyPr/>
          <a:lstStyle/>
          <a:p>
            <a:r>
              <a:rPr lang="en-US" sz="1800" smtClean="0"/>
              <a:t>Location-independent routing of connection requests to shards via logical-to-physical translation</a:t>
            </a:r>
          </a:p>
          <a:p>
            <a:r>
              <a:rPr lang="en-US" sz="1800" smtClean="0"/>
              <a:t>Isolation of shards at the replication level via parallel replication and quality-of-service constraints</a:t>
            </a:r>
          </a:p>
          <a:p>
            <a:r>
              <a:rPr lang="en-US" sz="1800" smtClean="0"/>
              <a:t>Isolation of shards at the application level via quality-of-service constraints</a:t>
            </a:r>
          </a:p>
          <a:p>
            <a:r>
              <a:rPr lang="en-US" sz="1800" smtClean="0"/>
              <a:t>Ability to move shards across data services including to a remote data service</a:t>
            </a:r>
          </a:p>
          <a:p>
            <a:r>
              <a:rPr lang="en-US" sz="1800" smtClean="0"/>
              <a:t>Complex replication topologies supported, including multi-master/bi-directional</a:t>
            </a:r>
          </a:p>
          <a:p>
            <a:r>
              <a:rPr lang="en-US" sz="1800" smtClean="0"/>
              <a:t>Disaster recovery via cross-site replication</a:t>
            </a:r>
          </a:p>
          <a:p>
            <a:endParaRPr lang="en-US" sz="1800" smtClean="0"/>
          </a:p>
        </p:txBody>
      </p:sp>
      <p:cxnSp>
        <p:nvCxnSpPr>
          <p:cNvPr id="79885" name="Straight Arrow Connector 163"/>
          <p:cNvCxnSpPr>
            <a:cxnSpLocks noChangeShapeType="1"/>
          </p:cNvCxnSpPr>
          <p:nvPr/>
        </p:nvCxnSpPr>
        <p:spPr bwMode="auto">
          <a:xfrm rot="5400000">
            <a:off x="1751013" y="3487738"/>
            <a:ext cx="3048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6" name="Straight Arrow Connector 165"/>
          <p:cNvCxnSpPr>
            <a:cxnSpLocks noChangeShapeType="1"/>
          </p:cNvCxnSpPr>
          <p:nvPr/>
        </p:nvCxnSpPr>
        <p:spPr bwMode="auto">
          <a:xfrm rot="16200000" flipH="1">
            <a:off x="2187576" y="3514725"/>
            <a:ext cx="309562" cy="1031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Tungsten 2.0: Data Service Definition</a:t>
            </a:r>
            <a:endParaRPr 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119563" y="2057400"/>
            <a:ext cx="4414837" cy="4267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0" smtClean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# set up a data service to manage app databases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# automatically create a new shard for every DB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create dataservice dbclust01//CallCenter-DBShared01 (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    master cc-west-db10,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    slave cc-west-db11) shard on database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0" smtClean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# set up another data service for more app databases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# automatically create a shard for every DB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create dataservice dbclust02//CallCenter-DBShared02 (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    master cc-west-db12,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b="0" smtClean="0">
                <a:latin typeface="Courier" charset="0"/>
                <a:ea typeface="Courier" charset="0"/>
                <a:cs typeface="Courier" charset="0"/>
              </a:rPr>
              <a:t>    slave cc-west-db13) shard on database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smtClean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900" b="0" smtClean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smtClean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762000"/>
            <a:ext cx="2895600" cy="233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/>
              <a:t>LSL: </a:t>
            </a:r>
            <a:r>
              <a:rPr lang="en-US" sz="1000" b="1" dirty="0"/>
              <a:t>cc-mycustAAA-appdb1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8450" y="1219200"/>
            <a:ext cx="4425950" cy="233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/>
              <a:t>PSL: </a:t>
            </a:r>
            <a:r>
              <a:rPr lang="en-US" sz="1000" b="1" dirty="0"/>
              <a:t>cc-west:dbclust01//CallCenter-DBShared01/appdb1</a:t>
            </a:r>
          </a:p>
        </p:txBody>
      </p:sp>
      <p:pic>
        <p:nvPicPr>
          <p:cNvPr id="8090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367665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Tungsten 2.0: Complex Topologies</a:t>
            </a:r>
            <a:endParaRPr lang="en-US" dirty="0"/>
          </a:p>
        </p:txBody>
      </p:sp>
      <p:pic>
        <p:nvPicPr>
          <p:cNvPr id="8294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762000"/>
            <a:ext cx="8058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2275" y="4495800"/>
            <a:ext cx="8721725" cy="1985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50" dirty="0"/>
              <a:t># Local data services on each site</a:t>
            </a:r>
          </a:p>
          <a:p>
            <a:pPr algn="l">
              <a:defRPr/>
            </a:pPr>
            <a:r>
              <a:rPr lang="en-US" sz="1050" dirty="0"/>
              <a:t>create </a:t>
            </a:r>
            <a:r>
              <a:rPr lang="en-US" sz="1050" dirty="0" err="1"/>
              <a:t>dataservice</a:t>
            </a:r>
            <a:r>
              <a:rPr lang="en-US" sz="1050" dirty="0"/>
              <a:t> cc-west:dbcluster01//SharedData(master cc-west-db01, slave cc-west-db02);</a:t>
            </a:r>
          </a:p>
          <a:p>
            <a:pPr algn="l">
              <a:defRPr/>
            </a:pPr>
            <a:r>
              <a:rPr lang="en-US" sz="1050" dirty="0"/>
              <a:t>create </a:t>
            </a:r>
            <a:r>
              <a:rPr lang="en-US" sz="1050" dirty="0" err="1"/>
              <a:t>dataservice</a:t>
            </a:r>
            <a:r>
              <a:rPr lang="en-US" sz="1050" dirty="0"/>
              <a:t> cc-east:dbcluster01//SharedData(master cc-east-db01, slave cc-east-db02);</a:t>
            </a:r>
          </a:p>
          <a:p>
            <a:pPr algn="l">
              <a:defRPr/>
            </a:pPr>
            <a:endParaRPr lang="en-US" sz="1050" dirty="0"/>
          </a:p>
          <a:p>
            <a:pPr algn="l">
              <a:defRPr/>
            </a:pPr>
            <a:r>
              <a:rPr lang="en-US" sz="1050" dirty="0"/>
              <a:t># Composite data services define multi-master between local data services</a:t>
            </a:r>
          </a:p>
          <a:p>
            <a:pPr algn="l">
              <a:defRPr/>
            </a:pPr>
            <a:r>
              <a:rPr lang="en-US" sz="1050" dirty="0"/>
              <a:t>create composite </a:t>
            </a:r>
            <a:r>
              <a:rPr lang="en-US" sz="1050" dirty="0" err="1"/>
              <a:t>dataservice</a:t>
            </a:r>
            <a:r>
              <a:rPr lang="en-US" sz="1050" dirty="0"/>
              <a:t> </a:t>
            </a:r>
            <a:r>
              <a:rPr lang="en-US" sz="1050" dirty="0" err="1"/>
              <a:t>WestToEast(master</a:t>
            </a:r>
            <a:r>
              <a:rPr lang="en-US" sz="1050" dirty="0"/>
              <a:t> cc-west:dbcluster01//SharedData, slave cc-east:dbcluster01//SharedData);</a:t>
            </a:r>
          </a:p>
          <a:p>
            <a:pPr algn="l">
              <a:defRPr/>
            </a:pPr>
            <a:r>
              <a:rPr lang="en-US" sz="1050" dirty="0"/>
              <a:t>create composite </a:t>
            </a:r>
            <a:r>
              <a:rPr lang="en-US" sz="1050" dirty="0" err="1"/>
              <a:t>dataservice</a:t>
            </a:r>
            <a:r>
              <a:rPr lang="en-US" sz="1050" dirty="0"/>
              <a:t> </a:t>
            </a:r>
            <a:r>
              <a:rPr lang="en-US" sz="1050" dirty="0" err="1"/>
              <a:t>EastToWest(master</a:t>
            </a:r>
            <a:r>
              <a:rPr lang="en-US" sz="1050" dirty="0"/>
              <a:t> cc-east:dbcluster01//SharedData, slave cc-west:dbcluster01/SharedData);</a:t>
            </a:r>
          </a:p>
          <a:p>
            <a:pPr algn="l">
              <a:defRPr/>
            </a:pPr>
            <a:endParaRPr lang="en-US" sz="1050" dirty="0"/>
          </a:p>
          <a:p>
            <a:pPr algn="l">
              <a:defRPr/>
            </a:pPr>
            <a:r>
              <a:rPr lang="en-US" sz="1050" dirty="0"/>
              <a:t># Local data service for multi-tenant data + composite service to replicate shared data.</a:t>
            </a:r>
          </a:p>
          <a:p>
            <a:pPr algn="l">
              <a:defRPr/>
            </a:pPr>
            <a:r>
              <a:rPr lang="en-US" sz="1050" dirty="0"/>
              <a:t>create </a:t>
            </a:r>
            <a:r>
              <a:rPr lang="en-US" sz="1050" dirty="0" err="1"/>
              <a:t>dataservice</a:t>
            </a:r>
            <a:r>
              <a:rPr lang="en-US" sz="1050" dirty="0"/>
              <a:t> cc-west:dbcluster01//CallCenter-DBShared01(master cc-west0db11, slave cc-west-db12);</a:t>
            </a:r>
          </a:p>
          <a:p>
            <a:pPr algn="l">
              <a:defRPr/>
            </a:pPr>
            <a:r>
              <a:rPr lang="en-US" sz="1050" dirty="0"/>
              <a:t>create composite </a:t>
            </a:r>
            <a:r>
              <a:rPr lang="en-US" sz="1050" dirty="0" err="1"/>
              <a:t>dataservice</a:t>
            </a:r>
            <a:r>
              <a:rPr lang="en-US" sz="1050" dirty="0"/>
              <a:t> WestShared01(master cc-west:dbcluster-1//SharedData, slave cc-west:dbcluster01/CallCenter-DBShared01);</a:t>
            </a:r>
          </a:p>
          <a:p>
            <a:pPr algn="l">
              <a:defRPr/>
            </a:pPr>
            <a:endParaRPr lang="en-US" sz="1050" dirty="0"/>
          </a:p>
          <a:p>
            <a:pPr algn="l">
              <a:defRPr/>
            </a:pPr>
            <a:endParaRPr lang="en-US" sz="105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Tungsten 2.0: Moving a Shard, Local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733800" y="1981200"/>
            <a:ext cx="5105400" cy="4191000"/>
          </a:xfrm>
        </p:spPr>
        <p:txBody>
          <a:bodyPr/>
          <a:lstStyle/>
          <a:p>
            <a:pPr marL="0" indent="-100584">
              <a:buFontTx/>
              <a:buNone/>
              <a:defRPr/>
            </a:pPr>
            <a:r>
              <a:rPr lang="en-US" sz="1000" dirty="0" smtClean="0">
                <a:latin typeface="Courier"/>
                <a:cs typeface="Courier"/>
              </a:rPr>
              <a:t>M   </a:t>
            </a:r>
            <a:r>
              <a:rPr lang="en-US" sz="1000" dirty="0" err="1" smtClean="0">
                <a:latin typeface="Courier"/>
                <a:cs typeface="Courier"/>
              </a:rPr>
              <a:t>mv</a:t>
            </a:r>
            <a:r>
              <a:rPr lang="en-US" sz="1000" dirty="0" smtClean="0">
                <a:latin typeface="Courier"/>
                <a:cs typeface="Courier"/>
              </a:rPr>
              <a:t> cc-mycustAAA-appdb1 dbclust01//CallCenter-DBShared02</a:t>
            </a:r>
            <a:endParaRPr lang="en-US" sz="900" dirty="0" smtClean="0"/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The command does not use fully qualified data service name – context is inferred and assumed to be site-local.</a:t>
            </a:r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Provisions a new composite slave for the </a:t>
            </a:r>
            <a:r>
              <a:rPr lang="en-US" sz="1200" b="0" dirty="0" smtClean="0">
                <a:latin typeface="Courier"/>
                <a:cs typeface="Courier"/>
              </a:rPr>
              <a:t>cc-mycustAAA-appdb1 </a:t>
            </a:r>
            <a:r>
              <a:rPr lang="en-US" sz="1200" b="0" dirty="0" smtClean="0">
                <a:cs typeface="Courier"/>
              </a:rPr>
              <a:t>shard in the target data service. This means that we’ll have both a master and a slave for this shard on the target.</a:t>
            </a:r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Replicates from the source data service to the target data service until the target data service is ‘nearly’ caught up.</a:t>
            </a:r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Suspends any new application connections to the source shard and then does a flush of the source shard.</a:t>
            </a:r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Waits for the source shard master to replicate the flush record.</a:t>
            </a:r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Starts allowing new connections to the target shard. This implies that the connectivity layer will now translate the LSL for the shard to the new physical location</a:t>
            </a:r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Optionally removes the data for the shard from the source</a:t>
            </a:r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After the move, the shard master PSL is:</a:t>
            </a:r>
          </a:p>
          <a:p>
            <a:pPr marL="283464" indent="-283464">
              <a:buFontTx/>
              <a:buNone/>
              <a:defRPr/>
            </a:pPr>
            <a:r>
              <a:rPr lang="en-US" sz="1000" dirty="0" smtClean="0">
                <a:latin typeface="Courier"/>
                <a:cs typeface="Courier"/>
              </a:rPr>
              <a:t>C   cc-west:dbclust01//CallCenter-DBShared02/appdb1@cc-west-db13</a:t>
            </a:r>
          </a:p>
          <a:p>
            <a:pPr marL="283464" indent="-283464">
              <a:buFontTx/>
              <a:buNone/>
              <a:defRPr/>
            </a:pPr>
            <a:endParaRPr lang="en-US" sz="1200" b="0" dirty="0" smtClean="0">
              <a:cs typeface="Courier"/>
            </a:endParaRPr>
          </a:p>
          <a:p>
            <a:pPr marL="283464" indent="-283464">
              <a:defRPr/>
            </a:pPr>
            <a:endParaRPr lang="en-US" sz="1200" b="0" dirty="0" smtClean="0">
              <a:cs typeface="Courier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200" dirty="0" smtClean="0"/>
          </a:p>
        </p:txBody>
      </p:sp>
      <p:pic>
        <p:nvPicPr>
          <p:cNvPr id="8397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920750"/>
            <a:ext cx="367665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1366838"/>
            <a:ext cx="2895600" cy="233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/>
              <a:t>LSL: </a:t>
            </a:r>
            <a:r>
              <a:rPr lang="en-US" sz="1000" b="1" dirty="0"/>
              <a:t>cc-mycustAAA-appdb1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1595438"/>
            <a:ext cx="4425950" cy="233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/>
              <a:t>PSL: </a:t>
            </a:r>
            <a:r>
              <a:rPr lang="en-US" sz="1000" b="1" dirty="0"/>
              <a:t>cc-west:dbclust01//CallCenter-DBShared01/appdb1</a:t>
            </a:r>
          </a:p>
        </p:txBody>
      </p:sp>
      <p:sp>
        <p:nvSpPr>
          <p:cNvPr id="10" name="Rectangle 9"/>
          <p:cNvSpPr/>
          <p:nvPr/>
        </p:nvSpPr>
        <p:spPr bwMode="auto">
          <a:xfrm flipV="1">
            <a:off x="2368550" y="2768600"/>
            <a:ext cx="114300" cy="4889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noProof="1"/>
          </a:p>
        </p:txBody>
      </p:sp>
      <p:sp>
        <p:nvSpPr>
          <p:cNvPr id="11" name="Rectangle 10"/>
          <p:cNvSpPr/>
          <p:nvPr/>
        </p:nvSpPr>
        <p:spPr bwMode="auto">
          <a:xfrm flipV="1">
            <a:off x="2413000" y="5111750"/>
            <a:ext cx="107950" cy="5016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noProof="1"/>
          </a:p>
        </p:txBody>
      </p:sp>
      <p:sp>
        <p:nvSpPr>
          <p:cNvPr id="12" name="Rectangle 11"/>
          <p:cNvSpPr/>
          <p:nvPr/>
        </p:nvSpPr>
        <p:spPr bwMode="auto">
          <a:xfrm flipV="1">
            <a:off x="762000" y="5118100"/>
            <a:ext cx="101600" cy="4953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noProof="1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0800000">
            <a:off x="850900" y="5480050"/>
            <a:ext cx="15938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1" name="Shape 20"/>
          <p:cNvCxnSpPr>
            <a:cxnSpLocks noChangeShapeType="1"/>
            <a:stCxn id="10" idx="3"/>
            <a:endCxn id="11" idx="3"/>
          </p:cNvCxnSpPr>
          <p:nvPr/>
        </p:nvCxnSpPr>
        <p:spPr bwMode="auto">
          <a:xfrm>
            <a:off x="2482850" y="3013075"/>
            <a:ext cx="38100" cy="2349500"/>
          </a:xfrm>
          <a:prstGeom prst="bentConnector3">
            <a:avLst>
              <a:gd name="adj1" fmla="val 3750097"/>
            </a:avLst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8175" y="2667000"/>
            <a:ext cx="1836738" cy="609600"/>
            <a:chOff x="638174" y="2667000"/>
            <a:chExt cx="1836737" cy="609600"/>
          </a:xfrm>
        </p:grpSpPr>
        <p:sp>
          <p:nvSpPr>
            <p:cNvPr id="13" name="Rectangle 12"/>
            <p:cNvSpPr/>
            <p:nvPr/>
          </p:nvSpPr>
          <p:spPr bwMode="auto">
            <a:xfrm flipH="1" flipV="1">
              <a:off x="2351086" y="2686050"/>
              <a:ext cx="123825" cy="5905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noProof="1"/>
            </a:p>
          </p:txBody>
        </p:sp>
        <p:sp>
          <p:nvSpPr>
            <p:cNvPr id="15" name="Rectangle 14"/>
            <p:cNvSpPr/>
            <p:nvPr/>
          </p:nvSpPr>
          <p:spPr bwMode="auto">
            <a:xfrm flipH="1" flipV="1">
              <a:off x="638174" y="2667000"/>
              <a:ext cx="123825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noProof="1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22275" y="4343400"/>
            <a:ext cx="7242175" cy="1447800"/>
          </a:xfrm>
        </p:spPr>
        <p:txBody>
          <a:bodyPr/>
          <a:lstStyle/>
          <a:p>
            <a:pPr marL="0" indent="-100584">
              <a:buFontTx/>
              <a:buNone/>
              <a:defRPr/>
            </a:pPr>
            <a:r>
              <a:rPr lang="en-US" sz="1100" dirty="0" err="1" smtClean="0">
                <a:latin typeface="Courier"/>
                <a:cs typeface="Courier"/>
              </a:rPr>
              <a:t>mv</a:t>
            </a:r>
            <a:r>
              <a:rPr lang="en-US" sz="1100" dirty="0" smtClean="0">
                <a:latin typeface="Courier"/>
                <a:cs typeface="Courier"/>
              </a:rPr>
              <a:t> cc-mycustAAA-appdb1 cc-east:dbclust01//CallCenter-DBShared01</a:t>
            </a:r>
            <a:endParaRPr lang="en-US" sz="900" dirty="0" smtClean="0"/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The high-level operations here are identical to the previous case.</a:t>
            </a:r>
          </a:p>
          <a:p>
            <a:pPr marL="283464" indent="-283464">
              <a:defRPr/>
            </a:pPr>
            <a:r>
              <a:rPr lang="en-US" sz="1200" b="0" dirty="0" smtClean="0">
                <a:cs typeface="Courier"/>
              </a:rPr>
              <a:t>After the shard is moved, the shard master PSL is:</a:t>
            </a:r>
          </a:p>
          <a:p>
            <a:pPr marL="283464" indent="-283464">
              <a:buFontTx/>
              <a:buNone/>
              <a:defRPr/>
            </a:pPr>
            <a:r>
              <a:rPr lang="en-US" sz="1000" b="0" dirty="0" smtClean="0">
                <a:latin typeface="Courier"/>
                <a:cs typeface="Courier"/>
              </a:rPr>
              <a:t>   </a:t>
            </a:r>
            <a:r>
              <a:rPr lang="en-US" sz="1000" dirty="0" smtClean="0">
                <a:latin typeface="Courier"/>
                <a:cs typeface="Courier"/>
              </a:rPr>
              <a:t>cc-east:dbclust01//CallCenter-DBShared01/appdb1@cc-east-db10</a:t>
            </a:r>
          </a:p>
          <a:p>
            <a:pPr marL="283464" indent="-283464">
              <a:buFontTx/>
              <a:buNone/>
              <a:defRPr/>
            </a:pPr>
            <a:endParaRPr lang="en-US" sz="1200" b="0" dirty="0" smtClean="0">
              <a:cs typeface="Courier"/>
            </a:endParaRPr>
          </a:p>
          <a:p>
            <a:pPr marL="283464" indent="-283464"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900" b="0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2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Tungsten 2.0: Moving a Shard, Remote</a:t>
            </a:r>
            <a:endParaRPr lang="en-US" dirty="0"/>
          </a:p>
        </p:txBody>
      </p:sp>
      <p:pic>
        <p:nvPicPr>
          <p:cNvPr id="8499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97000"/>
            <a:ext cx="85756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114800"/>
            <a:ext cx="5638800" cy="1066800"/>
          </a:xfrm>
          <a:noFill/>
          <a:ln w="9525"/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/>
              </a:rPr>
              <a:t>Getting Started with Tungsten Today</a:t>
            </a:r>
            <a:endParaRPr lang="en-US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rIns="130176"/>
          <a:lstStyle/>
          <a:p>
            <a:r>
              <a:rPr lang="en-US">
                <a:effectLst/>
              </a:rPr>
              <a:t>Continuent Product Subscriptions</a:t>
            </a:r>
          </a:p>
        </p:txBody>
      </p:sp>
      <p:sp>
        <p:nvSpPr>
          <p:cNvPr id="8806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22275" y="1143000"/>
            <a:ext cx="8299450" cy="4870450"/>
          </a:xfrm>
        </p:spPr>
        <p:txBody>
          <a:bodyPr rIns="130176"/>
          <a:lstStyle/>
          <a:p>
            <a:r>
              <a:rPr lang="en-US"/>
              <a:t>Per database server subscriptions for Tungsten Enterprise</a:t>
            </a:r>
          </a:p>
          <a:p>
            <a:pPr lvl="1"/>
            <a:r>
              <a:rPr lang="en-US">
                <a:cs typeface="ＭＳ Ｐゴシック" charset="-128"/>
              </a:rPr>
              <a:t>Pricing based on number of DBMS servers, not number of physical servers</a:t>
            </a:r>
          </a:p>
          <a:p>
            <a:r>
              <a:rPr lang="en-US"/>
              <a:t>Software-only – </a:t>
            </a:r>
          </a:p>
          <a:p>
            <a:pPr lvl="1"/>
            <a:r>
              <a:rPr lang="en-US">
                <a:cs typeface="ＭＳ Ｐゴシック" charset="-128"/>
              </a:rPr>
              <a:t>Tungsten Enterprise license</a:t>
            </a:r>
          </a:p>
          <a:p>
            <a:pPr lvl="1"/>
            <a:r>
              <a:rPr lang="en-US">
                <a:cs typeface="ＭＳ Ｐゴシック" charset="-128"/>
              </a:rPr>
              <a:t>Use hourly consulting for support; bug-fixes are free</a:t>
            </a:r>
          </a:p>
          <a:p>
            <a:r>
              <a:rPr lang="en-US"/>
              <a:t>Software + Support</a:t>
            </a:r>
          </a:p>
          <a:p>
            <a:pPr lvl="1"/>
            <a:r>
              <a:rPr lang="en-US">
                <a:cs typeface="ＭＳ Ｐゴシック" charset="-128"/>
              </a:rPr>
              <a:t>Tungsten Enterprise license</a:t>
            </a:r>
          </a:p>
          <a:p>
            <a:pPr lvl="1"/>
            <a:r>
              <a:rPr lang="en-US">
                <a:cs typeface="ＭＳ Ｐゴシック" charset="-128"/>
              </a:rPr>
              <a:t>24x7 guaranteed response time support (SLAs negotiable)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58" name="Rectangle 6"/>
          <p:cNvSpPr>
            <a:spLocks noGrp="1" noChangeArrowheads="1"/>
          </p:cNvSpPr>
          <p:nvPr>
            <p:ph type="title" idx="4294967295"/>
          </p:nvPr>
        </p:nvSpPr>
        <p:spPr>
          <a:ln w="9525"/>
          <a:extLst/>
        </p:spPr>
        <p:txBody>
          <a:bodyPr rIns="79376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Continuent Consulting</a:t>
            </a:r>
          </a:p>
        </p:txBody>
      </p:sp>
      <p:sp>
        <p:nvSpPr>
          <p:cNvPr id="90117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rIns="79376"/>
          <a:lstStyle/>
          <a:p>
            <a:pPr marL="320675" defTabSz="914400"/>
            <a:r>
              <a:rPr lang="en-US"/>
              <a:t>Practical consulting by industry experts on any aspect of Tungsten or replication/clustering for open source databases</a:t>
            </a:r>
          </a:p>
          <a:p>
            <a:pPr marL="320675" defTabSz="914400"/>
            <a:r>
              <a:rPr lang="en-US"/>
              <a:t>Hourly support contracts</a:t>
            </a:r>
          </a:p>
          <a:p>
            <a:pPr marL="706438" lvl="1" defTabSz="914400"/>
            <a:r>
              <a:rPr lang="en-US">
                <a:cs typeface="ＭＳ Ｐゴシック" charset="-128"/>
              </a:rPr>
              <a:t>Advice, troubleshooting, bug fixes</a:t>
            </a:r>
          </a:p>
          <a:p>
            <a:pPr marL="320675" defTabSz="914400"/>
            <a:r>
              <a:rPr lang="en-US"/>
              <a:t>Projects</a:t>
            </a:r>
          </a:p>
          <a:p>
            <a:pPr marL="706438" lvl="1" defTabSz="914400"/>
            <a:r>
              <a:rPr lang="en-US">
                <a:cs typeface="ＭＳ Ｐゴシック" charset="-128"/>
              </a:rPr>
              <a:t>Cluster design, roll-outs, upgrades, special replication problems</a:t>
            </a:r>
          </a:p>
          <a:p>
            <a:pPr marL="320675" defTabSz="914400"/>
            <a:r>
              <a:rPr lang="en-US"/>
              <a:t>Sponsored development</a:t>
            </a:r>
          </a:p>
          <a:p>
            <a:pPr marL="706438" lvl="1" defTabSz="914400"/>
            <a:r>
              <a:rPr lang="en-US">
                <a:cs typeface="ＭＳ Ｐゴシック" charset="-128"/>
              </a:rPr>
              <a:t>Implementation of features large and small</a:t>
            </a:r>
          </a:p>
          <a:p>
            <a:pPr marL="706438" lvl="1" defTabSz="914400"/>
            <a:r>
              <a:rPr lang="en-US">
                <a:cs typeface="ＭＳ Ｐゴシック" charset="-128"/>
              </a:rPr>
              <a:t>Actively seeking customers who want to build a private DBaaS</a:t>
            </a:r>
          </a:p>
          <a:p>
            <a:pPr marL="320675" defTabSz="914400"/>
            <a:r>
              <a:rPr lang="en-US"/>
              <a:t>Offered for both Tungsten Replicator open source and Tungsten Enterprise commercial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267200"/>
            <a:ext cx="5638800" cy="990600"/>
          </a:xfrm>
          <a:noFill/>
          <a:ln w="9525"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What does DBaaS Mean?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Line 2"/>
          <p:cNvSpPr>
            <a:spLocks noChangeShapeType="1"/>
          </p:cNvSpPr>
          <p:nvPr/>
        </p:nvSpPr>
        <p:spPr bwMode="auto">
          <a:xfrm>
            <a:off x="381000" y="1828800"/>
            <a:ext cx="8301038" cy="1588"/>
          </a:xfrm>
          <a:prstGeom prst="line">
            <a:avLst/>
          </a:prstGeom>
          <a:noFill/>
          <a:ln w="9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92163" name="Group 33"/>
          <p:cNvGrpSpPr>
            <a:grpSpLocks/>
          </p:cNvGrpSpPr>
          <p:nvPr/>
        </p:nvGrpSpPr>
        <p:grpSpPr bwMode="auto">
          <a:xfrm>
            <a:off x="457200" y="1981200"/>
            <a:ext cx="3779838" cy="2378075"/>
            <a:chOff x="336" y="2016"/>
            <a:chExt cx="2381" cy="1498"/>
          </a:xfrm>
        </p:grpSpPr>
        <p:sp>
          <p:nvSpPr>
            <p:cNvPr id="119814" name="AutoShape 4"/>
            <p:cNvSpPr>
              <a:spLocks noChangeArrowheads="1"/>
            </p:cNvSpPr>
            <p:nvPr/>
          </p:nvSpPr>
          <p:spPr bwMode="auto">
            <a:xfrm>
              <a:off x="336" y="2016"/>
              <a:ext cx="2027" cy="1498"/>
            </a:xfrm>
            <a:prstGeom prst="roundRect">
              <a:avLst>
                <a:gd name="adj" fmla="val 6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360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92168" name="Group 5"/>
            <p:cNvGrpSpPr>
              <a:grpSpLocks/>
            </p:cNvGrpSpPr>
            <p:nvPr/>
          </p:nvGrpSpPr>
          <p:grpSpPr bwMode="auto">
            <a:xfrm>
              <a:off x="336" y="2016"/>
              <a:ext cx="2381" cy="1498"/>
              <a:chOff x="363" y="2313"/>
              <a:chExt cx="2381" cy="1498"/>
            </a:xfrm>
          </p:grpSpPr>
          <p:sp>
            <p:nvSpPr>
              <p:cNvPr id="119816" name="AutoShape 6"/>
              <p:cNvSpPr>
                <a:spLocks noChangeArrowheads="1"/>
              </p:cNvSpPr>
              <p:nvPr/>
            </p:nvSpPr>
            <p:spPr bwMode="auto">
              <a:xfrm>
                <a:off x="363" y="2313"/>
                <a:ext cx="2027" cy="1498"/>
              </a:xfrm>
              <a:prstGeom prst="roundRect">
                <a:avLst>
                  <a:gd name="adj" fmla="val 6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  <a:defRPr/>
                </a:pPr>
                <a:endParaRPr lang="en-US" sz="36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817" name="AutoShape 7"/>
              <p:cNvSpPr>
                <a:spLocks noChangeArrowheads="1"/>
              </p:cNvSpPr>
              <p:nvPr/>
            </p:nvSpPr>
            <p:spPr bwMode="auto">
              <a:xfrm>
                <a:off x="363" y="2313"/>
                <a:ext cx="2381" cy="1322"/>
              </a:xfrm>
              <a:prstGeom prst="roundRect">
                <a:avLst>
                  <a:gd name="adj" fmla="val 6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ts val="2563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8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DINMittelschrift" pitchFamily="34" charset="0"/>
                    <a:ea typeface="Arial" charset="0"/>
                    <a:cs typeface="Arial" charset="0"/>
                  </a:rPr>
                  <a:t>560 S. Winchester Blvd., Suite 500 </a:t>
                </a: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8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DINMittelschrift" pitchFamily="34" charset="0"/>
                    <a:ea typeface="Arial" charset="0"/>
                    <a:cs typeface="Arial" charset="0"/>
                  </a:rPr>
                  <a:t>San Jose, CA 95128 </a:t>
                </a: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8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DINMittelschrift" pitchFamily="34" charset="0"/>
                    <a:ea typeface="Arial" charset="0"/>
                    <a:cs typeface="Arial" charset="0"/>
                  </a:rPr>
                  <a:t>Tel  (866) 998-3642 </a:t>
                </a: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8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DINMittelschrift" pitchFamily="34" charset="0"/>
                    <a:ea typeface="Arial" charset="0"/>
                    <a:cs typeface="Arial" charset="0"/>
                  </a:rPr>
                  <a:t>Fax (408) 668-1009</a:t>
                </a: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endParaRPr lang="en-GB" sz="1800">
                  <a:effectLst>
                    <a:outerShdw blurRad="38100" dist="38100" dir="2700000" algn="tl">
                      <a:srgbClr val="DDDDDD"/>
                    </a:outerShdw>
                  </a:effectLst>
                  <a:latin typeface="DINMittelschrift" pitchFamily="34" charset="0"/>
                  <a:ea typeface="Arial" charset="0"/>
                  <a:cs typeface="Arial" charset="0"/>
                </a:endParaRP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 b="1">
                    <a:solidFill>
                      <a:srgbClr val="B12A68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e</a:t>
                </a:r>
                <a:r>
                  <a:rPr lang="en-GB" b="1">
                    <a:solidFill>
                      <a:srgbClr val="B12A68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-mail: </a:t>
                </a:r>
                <a:r>
                  <a:rPr lang="en-GB">
                    <a:solidFill>
                      <a:srgbClr val="B12A68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sales@continuent.com</a:t>
                </a:r>
                <a:endParaRPr lang="en-GB" sz="1600" b="1">
                  <a:solidFill>
                    <a:srgbClr val="B12A6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DINMittelschrift" pitchFamily="34" charset="0"/>
                  <a:ea typeface="Arial" charset="0"/>
                  <a:cs typeface="Arial" charset="0"/>
                </a:endParaRPr>
              </a:p>
              <a:p>
                <a:pPr eaLnBrk="1" hangingPunct="1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Times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endParaRPr lang="en-GB" sz="180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DINMittelschrift" pitchFamily="34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13312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 anchor="ctr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Contact Information</a:t>
            </a:r>
          </a:p>
        </p:txBody>
      </p:sp>
      <p:sp>
        <p:nvSpPr>
          <p:cNvPr id="119812" name="Rectangle 14"/>
          <p:cNvSpPr>
            <a:spLocks noChangeArrowheads="1"/>
          </p:cNvSpPr>
          <p:nvPr/>
        </p:nvSpPr>
        <p:spPr bwMode="auto">
          <a:xfrm>
            <a:off x="1195388" y="4267200"/>
            <a:ext cx="6734175" cy="203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  <a:defRPr/>
            </a:pPr>
            <a:r>
              <a:rPr lang="en-GB" sz="2400" b="1">
                <a:solidFill>
                  <a:srgbClr val="B12A6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Continuent Web Site:</a:t>
            </a:r>
          </a:p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  <a:defRPr/>
            </a:pPr>
            <a:r>
              <a:rPr lang="en-GB" sz="2400" b="1">
                <a:solidFill>
                  <a:srgbClr val="B12A6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hlinkClick r:id="rId3"/>
              </a:rPr>
              <a:t>http://www.continuent.com</a:t>
            </a:r>
            <a:endParaRPr lang="en-GB" sz="2400" b="1">
              <a:solidFill>
                <a:srgbClr val="B12A6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  <a:defRPr/>
            </a:pPr>
            <a:endParaRPr lang="en-GB" sz="2400" b="1">
              <a:solidFill>
                <a:srgbClr val="B12A6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  <a:defRPr/>
            </a:pPr>
            <a:r>
              <a:rPr lang="en-GB" sz="2400" b="1">
                <a:solidFill>
                  <a:srgbClr val="B12A6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Tungsten Replicator Project</a:t>
            </a:r>
          </a:p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hlinkClick r:id="rId4"/>
              </a:rPr>
              <a:t>http://code.google.com/p/tungsten-replicator</a:t>
            </a: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2563"/>
              </a:lnSpc>
              <a:buClr>
                <a:srgbClr val="000000"/>
              </a:buClr>
              <a:buSzPct val="100000"/>
              <a:buFont typeface="Times" charset="0"/>
              <a:buNone/>
              <a:defRPr/>
            </a:pPr>
            <a:endParaRPr lang="en-GB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1027113" y="6354763"/>
            <a:ext cx="1841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Nokia Sans Wi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rIns="79376"/>
          <a:lstStyle/>
          <a:p>
            <a:r>
              <a:rPr lang="en-US" smtClean="0">
                <a:effectLst/>
              </a:rPr>
              <a:t>What DBaaS is not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143000"/>
            <a:ext cx="8305800" cy="4502150"/>
          </a:xfrm>
        </p:spPr>
        <p:txBody>
          <a:bodyPr rIns="79376"/>
          <a:lstStyle/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DBaaHRH – Database as a human-resource hog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Human-resource intensive to manage and maintain</a:t>
            </a:r>
          </a:p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DBaaSPoF – Database as a single point of failure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If your database server goes down, your app is down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If replication is in place, it takes many steps to make an existing slave into the new master</a:t>
            </a:r>
          </a:p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DBaaAB – Database as an application bottleneck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Your applications all pay the ‘database tax’ and funnel through an increasingly loaded database server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If replication is in place, it is under-utilized – can’t easily be used for load balancing</a:t>
            </a:r>
          </a:p>
        </p:txBody>
      </p:sp>
      <p:pic>
        <p:nvPicPr>
          <p:cNvPr id="27653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rIns="79376"/>
          <a:lstStyle/>
          <a:p>
            <a:r>
              <a:rPr lang="en-US" smtClean="0">
                <a:effectLst/>
              </a:rPr>
              <a:t>What DBaaS is – Available today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143000"/>
            <a:ext cx="8305800" cy="4502150"/>
          </a:xfrm>
        </p:spPr>
        <p:txBody>
          <a:bodyPr rIns="79376"/>
          <a:lstStyle/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Application transparent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Appears, to applications, to be a single database server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No application changes are required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Some application changes may increase the effectiveness</a:t>
            </a:r>
          </a:p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Uninterrupted database availability and self-healing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If there’s a failure of the master database server, a slave is promoted automatically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The system attempts to recover from a variety of common faults and operator errors</a:t>
            </a:r>
          </a:p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Accelerates, automates and facilitates common tasks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Backing up without application downtime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Restoring after a failure</a:t>
            </a:r>
          </a:p>
          <a:p>
            <a:pPr marL="882650" lvl="1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In-service database schema upgrades</a:t>
            </a:r>
          </a:p>
        </p:txBody>
      </p:sp>
      <p:pic>
        <p:nvPicPr>
          <p:cNvPr id="29701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114800"/>
            <a:ext cx="5638800" cy="1066800"/>
          </a:xfrm>
          <a:noFill/>
          <a:ln w="9525"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Tungsten Enterprise 1.3 Demo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rIns="79376"/>
          <a:lstStyle/>
          <a:p>
            <a:r>
              <a:rPr lang="en-US" smtClean="0">
                <a:effectLst/>
              </a:rPr>
              <a:t>Demo of Tungsten Enterprise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143000"/>
            <a:ext cx="8305800" cy="4502150"/>
          </a:xfrm>
        </p:spPr>
        <p:txBody>
          <a:bodyPr rIns="79376"/>
          <a:lstStyle/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Cluster Control CLI</a:t>
            </a:r>
          </a:p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Read load balancing</a:t>
            </a:r>
          </a:p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Switch master and switch back</a:t>
            </a:r>
          </a:p>
          <a:p>
            <a:pPr marL="496888" indent="-457200" defTabSz="914400"/>
            <a:r>
              <a:rPr lang="en-US" smtClean="0">
                <a:latin typeface="Arial Bold" charset="0"/>
                <a:ea typeface="ヒラギノ角ゴ ProN W6" charset="-128"/>
                <a:cs typeface="ヒラギノ角ゴ ProN W6" charset="-128"/>
                <a:sym typeface="Arial Bold" charset="0"/>
              </a:rPr>
              <a:t>Automatic failover</a:t>
            </a:r>
          </a:p>
        </p:txBody>
      </p:sp>
      <p:pic>
        <p:nvPicPr>
          <p:cNvPr id="33797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6392863"/>
            <a:ext cx="1393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Master 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3352800"/>
            <a:ext cx="5638800" cy="1905000"/>
          </a:xfrm>
          <a:noFill/>
          <a:ln w="9525"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The Foundation:</a:t>
            </a:r>
            <a:br>
              <a:rPr lang="en-US" smtClean="0">
                <a:solidFill>
                  <a:schemeClr val="bg1"/>
                </a:solidFill>
                <a:effectLst/>
              </a:rPr>
            </a:br>
            <a:r>
              <a:rPr lang="en-US" smtClean="0">
                <a:solidFill>
                  <a:schemeClr val="bg1"/>
                </a:solidFill>
                <a:effectLst/>
              </a:rPr>
              <a:t>Consistent Copies Maintained by Tungsten Replicator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00"/>
      </a:hlink>
      <a:folHlink>
        <a:srgbClr val="000000"/>
      </a:folHlink>
    </a:clrScheme>
    <a:fontScheme name="6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noProof="1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kia Sans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noProof="1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kia Sans Wi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2004:Templates:Presentations:Designs:Macstyle</Template>
  <TotalTime>68329</TotalTime>
  <Words>2887</Words>
  <Application>Microsoft Macintosh PowerPoint</Application>
  <PresentationFormat>On-screen Show (4:3)</PresentationFormat>
  <Paragraphs>589</Paragraphs>
  <Slides>40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Nokia Sans Wide</vt:lpstr>
      <vt:lpstr>ＭＳ Ｐゴシック</vt:lpstr>
      <vt:lpstr>Arial</vt:lpstr>
      <vt:lpstr>Times</vt:lpstr>
      <vt:lpstr>Calibri</vt:lpstr>
      <vt:lpstr>Times New Roman</vt:lpstr>
      <vt:lpstr>Arial Bold</vt:lpstr>
      <vt:lpstr>ヒラギノ角ゴ ProN W6</vt:lpstr>
      <vt:lpstr>Lucida Grande</vt:lpstr>
      <vt:lpstr>Courier</vt:lpstr>
      <vt:lpstr>DINMittelschrift</vt:lpstr>
      <vt:lpstr>6_Default Design</vt:lpstr>
      <vt:lpstr>Custom Design</vt:lpstr>
      <vt:lpstr>Microsoft PowerPoint Presentation</vt:lpstr>
      <vt:lpstr>Realizing  Database-as-a-Service with  Tungsten Enterprise  </vt:lpstr>
      <vt:lpstr>Topics</vt:lpstr>
      <vt:lpstr>About Continuent</vt:lpstr>
      <vt:lpstr>What does DBaaS Mean?</vt:lpstr>
      <vt:lpstr>What DBaaS is not</vt:lpstr>
      <vt:lpstr>What DBaaS is – Available today</vt:lpstr>
      <vt:lpstr>Tungsten Enterprise 1.3 Demo</vt:lpstr>
      <vt:lpstr>Demo of Tungsten Enterprise</vt:lpstr>
      <vt:lpstr>The Foundation: Consistent Copies Maintained by Tungsten Replicator</vt:lpstr>
      <vt:lpstr>What Is Tungsten Replicator? </vt:lpstr>
      <vt:lpstr>Tungsten Replicator Features</vt:lpstr>
      <vt:lpstr>Home Sweet Home</vt:lpstr>
      <vt:lpstr>Tungsten Replicator Architecture</vt:lpstr>
      <vt:lpstr>The Foundation: Consistent Copies</vt:lpstr>
      <vt:lpstr>The Data Service: Logical to Physical Mapping via the SQL Router</vt:lpstr>
      <vt:lpstr>Data Service and Data Sources</vt:lpstr>
      <vt:lpstr>SQL Router</vt:lpstr>
      <vt:lpstr>Integrating SQL Router: Manual Operation</vt:lpstr>
      <vt:lpstr>Monitoring and  Complex Process Orchestration:  Manager/Monitor</vt:lpstr>
      <vt:lpstr>Integrating Manager/Monitor</vt:lpstr>
      <vt:lpstr>Tungsten Enterprise</vt:lpstr>
      <vt:lpstr>Manager/Monitor Functional Diagram</vt:lpstr>
      <vt:lpstr>SQL Router QOS Extensions</vt:lpstr>
      <vt:lpstr>Session Load Balancing: Smart Scale</vt:lpstr>
      <vt:lpstr>Performance: Smart Scale PHP Example</vt:lpstr>
      <vt:lpstr>Tungsten Enterprise 1.3 Summary</vt:lpstr>
      <vt:lpstr>Tungsten Enterprise 1.3: Use Cases</vt:lpstr>
      <vt:lpstr>Automatic Failover</vt:lpstr>
      <vt:lpstr>Automatic Failover</vt:lpstr>
      <vt:lpstr>Just around the Corner</vt:lpstr>
      <vt:lpstr>Tungsten Enterprise 2.0</vt:lpstr>
      <vt:lpstr>Tungsten Enterprise 2.0: Use Cases</vt:lpstr>
      <vt:lpstr>Tungsten 2.0: Data Service Definition</vt:lpstr>
      <vt:lpstr>Tungsten 2.0: Complex Topologies</vt:lpstr>
      <vt:lpstr>Tungsten 2.0: Moving a Shard, Local</vt:lpstr>
      <vt:lpstr>Tungsten 2.0: Moving a Shard, Remote</vt:lpstr>
      <vt:lpstr>Getting Started with Tungsten Today</vt:lpstr>
      <vt:lpstr>Continuent Product Subscriptions</vt:lpstr>
      <vt:lpstr>Continuent Consulting</vt:lpstr>
      <vt:lpstr>Contact Information</vt:lpstr>
    </vt:vector>
  </TitlesOfParts>
  <Company>Continuent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Continuent Tungsten</dc:title>
  <dc:subject>Master Presentation Deck</dc:subject>
  <dc:creator>Robert Hodges</dc:creator>
  <cp:lastModifiedBy>Sophia DeMartini</cp:lastModifiedBy>
  <cp:revision>1005</cp:revision>
  <cp:lastPrinted>2009-12-07T21:43:58Z</cp:lastPrinted>
  <dcterms:created xsi:type="dcterms:W3CDTF">2011-04-17T00:24:47Z</dcterms:created>
  <dcterms:modified xsi:type="dcterms:W3CDTF">2011-04-17T00:27:04Z</dcterms:modified>
</cp:coreProperties>
</file>